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6.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7.xml" ContentType="application/inkml+xml"/>
  <Override PartName="/ppt/ink/ink8.xml" ContentType="application/inkml+xml"/>
  <Override PartName="/ppt/notesSlides/notesSlide24.xml" ContentType="application/vnd.openxmlformats-officedocument.presentationml.notesSlide+xml"/>
  <Override PartName="/ppt/ink/ink9.xml" ContentType="application/inkml+xml"/>
  <Override PartName="/ppt/ink/ink10.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7" r:id="rId2"/>
    <p:sldId id="260" r:id="rId3"/>
    <p:sldId id="268" r:id="rId4"/>
    <p:sldId id="269" r:id="rId5"/>
    <p:sldId id="270" r:id="rId6"/>
    <p:sldId id="344" r:id="rId7"/>
    <p:sldId id="458" r:id="rId8"/>
    <p:sldId id="390" r:id="rId9"/>
    <p:sldId id="349" r:id="rId10"/>
    <p:sldId id="350" r:id="rId11"/>
    <p:sldId id="351" r:id="rId12"/>
    <p:sldId id="266" r:id="rId13"/>
    <p:sldId id="457" r:id="rId14"/>
    <p:sldId id="456" r:id="rId15"/>
    <p:sldId id="274" r:id="rId16"/>
    <p:sldId id="406" r:id="rId17"/>
    <p:sldId id="408" r:id="rId18"/>
    <p:sldId id="409" r:id="rId19"/>
    <p:sldId id="410" r:id="rId20"/>
    <p:sldId id="400" r:id="rId21"/>
    <p:sldId id="433" r:id="rId22"/>
    <p:sldId id="460" r:id="rId23"/>
    <p:sldId id="459" r:id="rId24"/>
    <p:sldId id="461" r:id="rId25"/>
    <p:sldId id="411" r:id="rId26"/>
    <p:sldId id="434" r:id="rId27"/>
    <p:sldId id="412" r:id="rId28"/>
    <p:sldId id="413" r:id="rId29"/>
    <p:sldId id="435" r:id="rId30"/>
    <p:sldId id="407" r:id="rId31"/>
    <p:sldId id="401" r:id="rId32"/>
    <p:sldId id="402" r:id="rId33"/>
    <p:sldId id="403" r:id="rId34"/>
    <p:sldId id="468" r:id="rId35"/>
    <p:sldId id="404" r:id="rId36"/>
    <p:sldId id="414" r:id="rId37"/>
    <p:sldId id="437" r:id="rId38"/>
    <p:sldId id="438" r:id="rId39"/>
    <p:sldId id="439" r:id="rId40"/>
    <p:sldId id="471" r:id="rId41"/>
    <p:sldId id="462" r:id="rId42"/>
    <p:sldId id="469" r:id="rId43"/>
    <p:sldId id="470" r:id="rId44"/>
    <p:sldId id="286" r:id="rId45"/>
    <p:sldId id="357" r:id="rId46"/>
    <p:sldId id="424" r:id="rId47"/>
    <p:sldId id="440" r:id="rId48"/>
    <p:sldId id="423" r:id="rId49"/>
    <p:sldId id="417" r:id="rId50"/>
    <p:sldId id="393" r:id="rId51"/>
    <p:sldId id="389" r:id="rId52"/>
    <p:sldId id="443" r:id="rId53"/>
    <p:sldId id="444" r:id="rId54"/>
    <p:sldId id="290" r:id="rId55"/>
    <p:sldId id="405" r:id="rId56"/>
    <p:sldId id="359" r:id="rId57"/>
    <p:sldId id="295" r:id="rId58"/>
    <p:sldId id="445" r:id="rId59"/>
    <p:sldId id="448" r:id="rId60"/>
    <p:sldId id="449" r:id="rId61"/>
    <p:sldId id="450" r:id="rId62"/>
    <p:sldId id="451" r:id="rId63"/>
    <p:sldId id="463" r:id="rId64"/>
    <p:sldId id="464" r:id="rId65"/>
    <p:sldId id="465" r:id="rId66"/>
    <p:sldId id="466" r:id="rId67"/>
    <p:sldId id="452" r:id="rId68"/>
    <p:sldId id="453" r:id="rId69"/>
    <p:sldId id="454" r:id="rId70"/>
    <p:sldId id="467" r:id="rId71"/>
    <p:sldId id="455" r:id="rId72"/>
    <p:sldId id="427" r:id="rId73"/>
    <p:sldId id="428" r:id="rId74"/>
    <p:sldId id="306" r:id="rId75"/>
    <p:sldId id="472" r:id="rId76"/>
    <p:sldId id="473" r:id="rId77"/>
    <p:sldId id="474" r:id="rId78"/>
    <p:sldId id="475" r:id="rId79"/>
    <p:sldId id="430" r:id="rId80"/>
    <p:sldId id="431" r:id="rId81"/>
    <p:sldId id="307" r:id="rId82"/>
    <p:sldId id="432" r:id="rId83"/>
    <p:sldId id="308" r:id="rId84"/>
    <p:sldId id="343" r:id="rId85"/>
    <p:sldId id="482" r:id="rId86"/>
    <p:sldId id="483" r:id="rId87"/>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29" autoAdjust="0"/>
    <p:restoredTop sz="94660"/>
  </p:normalViewPr>
  <p:slideViewPr>
    <p:cSldViewPr snapToGrid="0">
      <p:cViewPr varScale="1">
        <p:scale>
          <a:sx n="90" d="100"/>
          <a:sy n="90" d="100"/>
        </p:scale>
        <p:origin x="25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0:03.170"/>
    </inkml:context>
    <inkml:brush xml:id="br0">
      <inkml:brushProperty name="width" value="0.05292" units="cm"/>
      <inkml:brushProperty name="height" value="0.05292" units="cm"/>
      <inkml:brushProperty name="color" value="#FF0000"/>
    </inkml:brush>
  </inkml:definitions>
  <inkml:trace contextRef="#ctx0" brushRef="#br0">27811 11659,'0'0,"0"0,25 0,-25-24,49 24,-24 0,-25-25,25 25,0 0,-25-50,24 50,1 0,25 0,-50-25,25 25,-1 0,1 0,0 0,0 0,49 0,-49 0,0 0,0 0,24 0</inkml:trace>
  <inkml:trace contextRef="#ctx0" brushRef="#br0" timeOffset="1786.1">14315 11610,'25'0,"-1"0,-24-25,25 25,0-25,25 25,-26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14:49:44.961"/>
    </inkml:context>
    <inkml:brush xml:id="br0">
      <inkml:brushProperty name="width" value="0.05292" units="cm"/>
      <inkml:brushProperty name="height" value="0.05292" units="cm"/>
    </inkml:brush>
  </inkml:definitions>
  <inkml:trace contextRef="#ctx0" brushRef="#br0">27265 10171,'0'25,"0"0,0 49,0-49,0 0,0-1,0 51,0-50,0 0,0-1,0 26,0-25,0 0</inkml:trace>
  <inkml:trace contextRef="#ctx0" brushRef="#br0" timeOffset="1173.06">27290 10270,'25'0,"-1"0,26 0,-25 0,0 0,-25-25,24 25,-24-49,25 49</inkml:trace>
  <inkml:trace contextRef="#ctx0" brushRef="#br0" timeOffset="2091.11">27339 10444,'0'0,"50"0,-25 0,0 0,-1 0,1 0,0 0,25 0</inkml:trace>
  <inkml:trace contextRef="#ctx0" brushRef="#br0" timeOffset="3373.19">27339 10692,'0'0,"50"0,-25 0,0 0,-1 0,1 0,-25 0,25 0,25 0,-25 0</inkml:trace>
  <inkml:trace contextRef="#ctx0" brushRef="#br0" timeOffset="5551.31">27910 10618,'-25'0,"0"0,1 0,-1 0,0 0,25-25,0-25,0 25,0 1,0 24,25 0,0 0,-1 0,-24 0,0 24,0 26,0-25,0 0,0-1,0 1,0 0,0 25,0-26,0 1,0 0,0 0,0-25,0 25,-24-25,-1 0,0 0,0 0,25 0,0-25,0 0,0 0,25 25,0 0,0 0,-1 0,26 0,-25 0,-25 0,25 0,-1 0,1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09:46:28.515"/>
    </inkml:context>
    <inkml:brush xml:id="br0">
      <inkml:brushProperty name="width" value="0.05292" units="cm"/>
      <inkml:brushProperty name="height" value="0.05292" units="cm"/>
      <inkml:brushProperty name="color" value="#FF0000"/>
    </inkml:brush>
  </inkml:definitions>
  <inkml:trace contextRef="#ctx0" brushRef="#br0">12876 9179,'25'0,"0"0,-1 0,1 0,-25-25</inkml:trace>
  <inkml:trace contextRef="#ctx0" brushRef="#br0" timeOffset="1331.07">12950 9154,'0'0,"25"0,0 0,0 0,24 0,-24 0,0 0,0 0,0 0,-1 0</inkml:trace>
  <inkml:trace contextRef="#ctx0" brushRef="#br0" timeOffset="2218.12">13050 9030,'0'0,"0"50,0-26,0 1,0 0,0 0,0 0,0 24,0-24,0 0,0 0,0-1,0 1</inkml:trace>
  <inkml:trace contextRef="#ctx0" brushRef="#br0" timeOffset="131979.54">8882 12701,'0'0,"25"0,-1 0,1 0,25 0,-25 0,-1 0,1 0,0 0,0 0,24 0,-24 0,0 0,0 0,0 0,-1 0,26 0,-25 0,0 0,0 0,-1 0,51 0,-50 0,-1 0,1 0,0 0,25 25,-26-25,1 0,0 0,0 0,0 0,-1 0,26 0,-25 0,0 0,-1 0,1 0,0 0,25 0,-25 0,-1 0,1 0,0 0,0 0,24 0</inkml:trace>
  <inkml:trace contextRef="#ctx0" brushRef="#br0" timeOffset="144293.25">12553 12850,'0'0,"25"0,0 0,0 0,24 0,-24 0,0 0,0 0,24 0,1 0,0 0,24 0,-49-25,25 25,-1 0,-24 0,0 0,0 0,-1 0,1 0,25 0,-25 0,-1 0,1 0,0 0,0 0,25 0,-26 0,1 0,0 0,0 0,0 0,24 0,-24 0,-25 0</inkml:trace>
  <inkml:trace contextRef="#ctx0" brushRef="#br0" timeOffset="178756.22">24065 13644,'0'25,"0"0,0 24,0-24,0 0,0 0,0 0,0-1,0 26,0-25,0 0,0-1,0 1,0 0,0 25,0-26,0 1,0 0,0 0,0 0,0 24,0-24,0 0,24-25,-24 0,0-25,0-25</inkml:trace>
  <inkml:trace contextRef="#ctx0" brushRef="#br0" timeOffset="179908.29">24089 13718,'0'-24,"0"-1,0 0,0 0,0 0,0-24,25 49,-25-25,50 25,-50-25,25 25,0 0,-1 0,1 0,-25 0,25 25,-25 25,50-26,-50 1,0 0,0 0,0 0,0 24,0-24,-25-25,25 25,-25 0,25 0,-25-25,25 24,-25 26,1-25,-1-25,-25 25,25-25,0 0,1 0</inkml:trace>
  <inkml:trace contextRef="#ctx0" brushRef="#br0" timeOffset="180893.34">24486 13818,'0'0,"50"0,-25 0,0 0,-1 0,1 0,0 0,25 0,-26 0,1 0</inkml:trace>
  <inkml:trace contextRef="#ctx0" brushRef="#br0" timeOffset="181408.37">24462 13991,'0'0,"24"0,26 0,-25 0,0 0,-1 0,1 0,0 0,25 0,-26 0</inkml:trace>
  <inkml:trace contextRef="#ctx0" brushRef="#br0" timeOffset="182481.43">25032 13818,'25'0,"0"0,0 0,-1 0,1 0,0 0,25 0,-26 0</inkml:trace>
  <inkml:trace contextRef="#ctx0" brushRef="#br0" timeOffset="183074.47">25131 13694,'0'0,"0"49,0-24,0-25,0 25,0 0,0 0,0-1,0 26,0-25,0 0,0-1,25-24</inkml:trace>
  <inkml:trace contextRef="#ctx0" brushRef="#br0" timeOffset="184325.54">25479 13793,'0'0,"0"0,25 0,24 0,-24 0,-25-25,25 25,-25-50,25 26,-25-1,0 0,0 0,0 25,-25 0,0 0,-25 0,50 0,-24 0,-1 0,25 25,-25-25,25 25,0 0,0 24,0-24,0 0,0 0,0 0,0-1,0 26,0-50,25 25,0-25</inkml:trace>
  <inkml:trace contextRef="#ctx0" brushRef="#br0" timeOffset="184997.58">25826 13843,'0'-25,"0"25,0-25,25 25,25 0,-50-25,24 25,1 0,-25-50,25 50,0 0,0 0</inkml:trace>
  <inkml:trace contextRef="#ctx0" brushRef="#br0" timeOffset="185528.61">25876 13967,'25'0,"-1"0,1 0,0 0,0 0</inkml:trace>
  <inkml:trace contextRef="#ctx0" brushRef="#br0" timeOffset="186307.65">26322 13594,'0'0,"0"25,0 0,0 0,0 0,0 24,0-24,0 0,0 0,0 0,0-1,0 26,0-25,0 0,0-1,0 1,0 0</inkml:trace>
  <inkml:trace contextRef="#ctx0" brushRef="#br0" timeOffset="186929.69">26471 13843,'0'-25</inkml:trace>
  <inkml:trace contextRef="#ctx0" brushRef="#br0" timeOffset="188298.77">26744 13421,'0'0,"0"25,0-1,0 1,0 0,0 25,0-26,0 1,0 0,0 0,0 0,0 24,0-24,0 25,0-25,0 24,0-24,0 0,0 0,0-1,0 1,50-25,-26 0,1 0,-25 0,0-25,0 1,0-1,0 0,0-25,0 26,0-1,0 0,0 0,0 25,-25 0,-24 0,24 0</inkml:trace>
  <inkml:trace contextRef="#ctx0" brushRef="#br0" timeOffset="189473.83">27265 13545,'0'0,"0"49,0-49,0 25,-25 0,25 0,-25-25,25 25,0-1,-24-24,24 50,0-25,-50-25,50 25,0 0,0-1</inkml:trace>
  <inkml:trace contextRef="#ctx0" brushRef="#br0" timeOffset="190172.87">27116 13669,'0'0,"0"0,0 25,50-25,-50 24,25 26,-25-25,24-25,-24 25,25-25,-25 25,25-25,-25 24,25-24,-25 25,49-25,-49 50,25-50,-25 25</inkml:trace>
  <inkml:trace contextRef="#ctx0" brushRef="#br0" timeOffset="190872.91">27587 13520,'0'0,"0"25,0 24,0-24,0 0,0 0,0 0,0-1,0 26,0 0,0-25,0-1,0 26,0-25,0 0,0-1</inkml:trace>
  <inkml:trace contextRef="#ctx0" brushRef="#br0" timeOffset="192088.98">27811 13545,'0'25,"0"-1,0 1,0-25,0 25,0 0,0 0,0 24,0-24,0 0,0 0,0 0,0-1,0-24,0 50,49-50,-24 0,0 0,-25-25,0 0,25 25,-25-24,0-1,0 0,0 0,0-25,0 26,0-1,0 25,-25 0,25-25,-25 25</inkml:trace>
  <inkml:trace contextRef="#ctx0" brushRef="#br0" timeOffset="192884.03">27662 13322,'25'0,"0"0,-25 0,24 0,1 0,0 0,-25-25</inkml:trace>
  <inkml:trace contextRef="#ctx0" brushRef="#br0" timeOffset="193575.07">27860 13148,'0'0,"0"25,0 24,0-24,0 0,0 0,0 0,0-1,0 26,0-25,0 0,0-1</inkml:trace>
  <inkml:trace contextRef="#ctx0" brushRef="#br0" timeOffset="194809.14">28084 13247,'0'-49,"0"49,-25 0,-25 24,50 1,0 0,0 0,0 0,0-1,25-24,0 0,0 0,-25-24,24 24,-24-25,0 25,0 25,0-1,0 26,0-25,0 0,0-1,0 1,0 0,0 25</inkml:trace>
  <inkml:trace contextRef="#ctx0" brushRef="#br0" timeOffset="196473.23">28406 13545,'-49'0,"49"25,-25-25,25 24,-25-24,25 25,-25-25,25 25,0 0,-25-25,25 25,0 24,0-24,0 0,0 0,0 0,0-25,25 0,0 0,0 0,24 0,-24 0,0 0,0 0,0 0,-1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4:21.652"/>
    </inkml:context>
    <inkml:brush xml:id="br0">
      <inkml:brushProperty name="width" value="0.05292" units="cm"/>
      <inkml:brushProperty name="height" value="0.05292" units="cm"/>
      <inkml:brushProperty name="color" value="#FF0000"/>
    </inkml:brush>
  </inkml:definitions>
  <inkml:trace contextRef="#ctx0" brushRef="#br0">27736 8707,'0'0,"25"0,0 0,0 0,24 0,-24 0,0 0,0 0,49 0,-49 0,0 0,0 0,-1 0,1 0,25 0</inkml:trace>
  <inkml:trace contextRef="#ctx0" brushRef="#br0" timeOffset="1775.1">28679 8559,'50'0,"-50"-25,24 25,1 0,-25-25,25 25,0 0,49-50,-24 50,74-24,-74 24,74-50,-50 50,-24 0,24 0,-24 0,24 0,-49 0,49 0,-49 0,25 0,-1 0,1 0,24 0,-24 25,25-25,-1 25,0 24,-24-24,24 0,-49 24,50-24,-51 0,51 49,-50-49,-1 25,1-1,50 1,-50-25,-1 49,-24-49,50 50,-25-51,-25 26,25-25,-25 49,24-49,-24 49,25-49,-25 25,0-25,50 49,-50-49,0 0,0-1,0 51,0-50,0-1,0 1,0 25,0-25,0 0,0-1,0 1,0 0</inkml:trace>
  <inkml:trace contextRef="#ctx0" brushRef="#br0" timeOffset="2870.16">30837 9898,'0'25,"0"25,0-26,0 1,0 0,0-25,25 0,-25 0,50-25,-50 0,25-24,-25 24,0 0,0 0,0 1,0-1</inkml:trace>
  <inkml:trace contextRef="#ctx0" brushRef="#br0" timeOffset="3984.22">30713 9650,'0'25,"0"0,0-1,25-24,-25 25,0 25,25-25,-25 0,0-1,0 51,25-50,-25-1,0 1,25 0,-25 0,0 24,24-24,1-25,-25 0,0-49,50 49,-50-25,0 0,0 0,25 0,-25 1,24-26,-24 0,25 26,-25-1,25-25,-25 25,0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7:58.920"/>
    </inkml:context>
    <inkml:brush xml:id="br0">
      <inkml:brushProperty name="width" value="0.05292" units="cm"/>
      <inkml:brushProperty name="height" value="0.05292" units="cm"/>
      <inkml:brushProperty name="color" value="#FF0000"/>
    </inkml:brush>
  </inkml:definitions>
  <inkml:trace contextRef="#ctx0" brushRef="#br0">26719 17266,'0'-25,"0"25,25-25,0 25,0 0,-25-24,49 24,-24 0,0 0,0-25,-1 25,1 0,25-25,-25 25,-1 0</inkml:trace>
  <inkml:trace contextRef="#ctx0" brushRef="#br0" timeOffset="690.03">26893 17067,'0'0,"0"50,0-25,0 0,0 0,0-1,0 1,25 25,-25-25,24-1</inkml:trace>
  <inkml:trace contextRef="#ctx0" brushRef="#br0" timeOffset="2062.11">27389 17192,'0'-25,"0"0,0-25,0 25,0 1,0-1,0 0,0 25,-50 0,26 0,24 0,-25 25,25 0,-25-1,25 26,0-25,0 0,0-25,25 0,0-25,24-25,-24 25,0 1,0 24,-25-25,24 25,1 0,-25 25,0-1,0 26,50 0,-50 24,25 1,-25-26,24 26,-24-1,50-49,-50 0,25-1,-25 1,25-25,-25 0,25-25,-25 1,0-1,0-25,0 1,24 24,-24 0,0-49,0 49,0 0,0 0,25 0,-25-49,0-1,0 51,0-26,0 25,0-24,0 24</inkml:trace>
  <inkml:trace contextRef="#ctx0" brushRef="#br0" timeOffset="57884.31">14737 8013,'24'0,"-24"-25,25 25,0-25,0 25,24 0,-24 0,25 0,24 0,26 0,-26 0,25 0,50 0,-25 0,-25 50,25-50,-24 0,-26 0,25 0,-24 0,-26 0,26 0,-1 0,-49 0,0 0,0 0,-1 0,1 0,0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9:11.079"/>
    </inkml:context>
    <inkml:brush xml:id="br0">
      <inkml:brushProperty name="width" value="0.05292" units="cm"/>
      <inkml:brushProperty name="height" value="0.05292" units="cm"/>
      <inkml:brushProperty name="color" value="#FF0000"/>
    </inkml:brush>
  </inkml:definitions>
  <inkml:trace contextRef="#ctx0" brushRef="#br0">17515 5656,'0'-25,"0"25,25 0,25 0,-26 0,1 0,0 0,0 0,0 0,24 0,-24 0,0 0,0 0,24 0,1 0,-25 0,24 0,-24 0,25 0,-25 0,24 0,-24 0,49 0,-49 0,0 0,49 0,-49 0,0 0,50 0,24 0,-25 0,25 0,-24 0,24 0,-49 0,24 0,1 0,-26 0,26 0,24 0,-25 0,-49 0,49 0,-24 0,-25 0,25 0,-26 0,1 0,0 0,0 0,0 0,24 0,-24 0,0 0,0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12:58:59.078"/>
    </inkml:context>
    <inkml:brush xml:id="br0">
      <inkml:brushProperty name="width" value="0.05292" units="cm"/>
      <inkml:brushProperty name="height" value="0.05292" units="cm"/>
    </inkml:brush>
  </inkml:definitions>
  <inkml:trace contextRef="#ctx0" brushRef="#br0">9353 15232,'0'0,"25"0,25 0,-26 0,-24 0,25 0,-25 49,25-49,-25 25,25-25,-25 25,25-25,-25 25,49 0,-49-1,25 26,-25-25,0 0,0-1,25 1,-25 0,0 25,0-26,0 1,0 0,0 0,0 0,0 24,0-24,0 0,0 0,0 0,0-1,0 26,0-25,0 0,0-1,0 1,0 0,0 25,0-50,0 24,-25 1,25 0</inkml:trace>
  <inkml:trace contextRef="#ctx0" brushRef="#br0" timeOffset="2683.15">9924 15356,'0'0,"0"25,0-1,0 26,0-25,0 0,0-1,0 1,0 0,0 25,0-26,0 1,49-25,-24 0,0 0,0 0,0 0,-1 0,26 0,-50 0</inkml:trace>
  <inkml:trace contextRef="#ctx0" brushRef="#br0" timeOffset="4271.24">10172 15356,'0'0,"0"25,0-1,0 26,0-25,0 0,0-1,0 1,0 0,0 25,0-26,0 1,0 0,0 0,0 0,0 24,0-24,0 0,0 0,0 0,0-1,0 26,0-25,0 0,0-1</inkml:trace>
  <inkml:trace contextRef="#ctx0" brushRef="#br0" timeOffset="22964.31">10469 15331,'0'25,"0"0,0-1,0 1,0 0,0 0,0 24,0-24,0 0,0 0,0-25,25 0,0 0,0 0,25 0,-26 0,-24 25,0-1,25-24,-25 50,0-25,0 0,0-1,0 1,0 0,0 25,0-50,0 25,0-1,0 1,-25-25,-24 0,49 25,-25-25,0 0,0 0,0 0</inkml:trace>
  <inkml:trace contextRef="#ctx0" brushRef="#br0" timeOffset="24375.39">10544 15306,'50'0,"-26"0,1 0,0 0,0 0,0 0,24 0,-24 0,0 0,0 0</inkml:trace>
  <inkml:trace contextRef="#ctx0" brushRef="#br0" timeOffset="26181.49">10321 15033,'0'-49,"0"49,0-25,24 25,1 0,-25 0,0 49,0-24,0 0,0 0,0-25,0 25,-25-25,25 0,0-25</inkml:trace>
  <inkml:trace contextRef="#ctx0" brushRef="#br0" timeOffset="29279.67">10370 14959,'0'0,"25"0,0 0,-25-50,25 50,-1 0,1 0,-25 25,0 0,0 0,0-1,0 1,0 0,0 0,0 25,-25-50,25 24,-24-24,-1 0,-25 0,25 0,1-49</inkml:trace>
  <inkml:trace contextRef="#ctx0" brushRef="#br0" timeOffset="66544.8">13968 12131,'24'0</inkml:trace>
  <inkml:trace contextRef="#ctx0" brushRef="#br0" timeOffset="73645.2">13298 11659,'0'0,"0"25,0 25,0-25,0 0,0-1,0 1,0 0,0 25,24-50,1 0,0 0,25 0,-50-25</inkml:trace>
  <inkml:trace contextRef="#ctx0" brushRef="#br0" timeOffset="75549.32">13447 11759,'0'0,"0"25,0-1,0 1,0 0,0 25,0-26,0 1,0 0,0 0,0 0,0 24</inkml:trace>
  <inkml:trace contextRef="#ctx0" brushRef="#br0" timeOffset="77256.39">13595 11759,'0'0,"-24"25,24-1,0 1,0 0,0 25,24-50,-24 24,0 1,0 0,0 0,0 0,-24-25,-1 0,0 0,0 0</inkml:trace>
  <inkml:trace contextRef="#ctx0" brushRef="#br0" timeOffset="78221.47">13620 11759,'25'0,"0"0,0 0</inkml:trace>
  <inkml:trace contextRef="#ctx0" brushRef="#br0" timeOffset="79573.55">13471 11585,'0'0,"25"0,0 0,0 0,-25 0,0 25,0 0,0-1,0-24,-25 0,0 0,0 0,25 0,0-24</inkml:trace>
  <inkml:trace contextRef="#ctx0" brushRef="#br0" timeOffset="115505.6">12901 12156,'0'-50,"0"50,25 0</inkml:trace>
  <inkml:trace contextRef="#ctx0" brushRef="#br0" timeOffset="116087.63">12975 12106,'25'0,"25"-25</inkml:trace>
  <inkml:trace contextRef="#ctx0" brushRef="#br0" timeOffset="117261.7">13124 12131,'0'0,"25"0,0 0</inkml:trace>
  <inkml:trace contextRef="#ctx0" brushRef="#br0" timeOffset="117785.73">13298 12131,'24'0</inkml:trace>
  <inkml:trace contextRef="#ctx0" brushRef="#br0" timeOffset="118228.76">13471 12131,'25'0,"0"0</inkml:trace>
  <inkml:trace contextRef="#ctx0" brushRef="#br0" timeOffset="118661.78">13719 12131,'50'0,"-25"0,0 0,-1 0,1 0</inkml:trace>
  <inkml:trace contextRef="#ctx0" brushRef="#br0" timeOffset="119048.8">13893 12131,'50'0,"-25"0,-1 0</inkml:trace>
  <inkml:trace contextRef="#ctx0" brushRef="#br0" timeOffset="121087.92">13050 11709,'0'0,"49"0,-49 25,25-25,-25 25,0 0,0-1,0 26,0-25,0 0,0-1,0 1,0 0,0 25,0-26,0 1,0 0,0 0,0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3:59:56.733"/>
    </inkml:context>
    <inkml:brush xml:id="br0">
      <inkml:brushProperty name="width" value="0.05292" units="cm"/>
      <inkml:brushProperty name="height" value="0.05292" units="cm"/>
      <inkml:brushProperty name="color" value="#FF0000"/>
    </inkml:brush>
  </inkml:definitions>
  <inkml:trace contextRef="#ctx0" brushRef="#br0">9725 17489,'0'0,"25"0,0 0,0 0,24 0,1 0,-25 0,49 0,-24 0,24 0,-24 0,24 25,1-25,-1 0,-49 0,24 0,-24 0,25 0,-25 0,0 0,-1 0</inkml:trace>
  <inkml:trace contextRef="#ctx0" brushRef="#br0" timeOffset="2002.11">29696 17514,'25'0,"0"0,0 0,-1 0,1 0,0 0,25 0,-1 0,-24 0,50 0,-51 25,26-25,0 0,-1 0,-24 0,0 0,24 0,-24 0,0 0,-25 49</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4:07:38.528"/>
    </inkml:context>
    <inkml:brush xml:id="br0">
      <inkml:brushProperty name="width" value="0.05292" units="cm"/>
      <inkml:brushProperty name="height" value="0.05292" units="cm"/>
    </inkml:brush>
  </inkml:definitions>
  <inkml:trace contextRef="#ctx0" brushRef="#br0">20542 17043,'-25'0,"0"-25,0 25,1-25,-26 25,25 0,-24 0,-26 0,-24 0,-25 0,74 25,-74 0,50-1,49 26,0-25,0 0,1 0,24-1,0 1,0 25,0-25,0-1,0 1,0 0,0 0,0 24,0-24,0 0,24-25,1 25,0-25,0 0,24 0,-24 0,0-25,0 0,0-74,74-75,-25 1,-24 24,-25 0,24 25,-24 25,25 24,-50 1,0 49,0 0,0 0,0 1,0-26,-25 50,25-25,0 25,0 50,0-25,0-1,0 26,0 0,0-26,0 1,0 0,0 0,0 49,0-49,0 0,0 0,0 0,0-1,0 26,0-25,0 0,0-1,0 1,0 0,0 25,0-26,0 1,25 0,-25 0,0 0,25-25,-1 0</inkml:trace>
  <inkml:trace contextRef="#ctx0" brushRef="#br0" timeOffset="947.05">20567 16596,'0'0,"0"25,0 0,0 49,0-49,0 0,0 0,0-1,0 1,0 25,-25-25,25-1,0 1,0 50,-25-51,25 26,0 25,0-51,-25 1,25 0,0 25,0-26,-49-24,49 25,0 0,0 0</inkml:trace>
  <inkml:trace contextRef="#ctx0" brushRef="#br0" timeOffset="1766.1">20443 16621,'24'0,"1"0,0 0,0 0,0 0,-1-25,26 25,-25 0,0 0,-1 0,1 0,0 0,25 0</inkml:trace>
  <inkml:trace contextRef="#ctx0" brushRef="#br0" timeOffset="2614.14">20567 17092,'0'0,"24"0,-24 0,50 0,-25 0,-25-49,25 49,-1 0,1 0,0 0,25 0</inkml:trace>
  <inkml:trace contextRef="#ctx0" brushRef="#br0" timeOffset="3700.21">20492 17440,'0'24,"0"1,0-25,25 0,0 0,0-25,-1 25,-24-24,50 24,-25-50,0 50,-1 0,1 0,0 0,25 0</inkml:trace>
  <inkml:trace contextRef="#ctx0" brushRef="#br0" timeOffset="5080.29">20567 16596,'0'0,"0"0,0 25,24-25,-24 25,50-25,-25 0,0 0,-1 0,1 0,0 0,25 0,-25 0</inkml:trace>
  <inkml:trace contextRef="#ctx0" brushRef="#br0" timeOffset="5860.33">20616 17167,'0'0,"25"0,-25-25,25 25,0 0,-25-25,24 25,1-25,0 25,25-49,-25 49,-25-25,24 25</inkml:trace>
  <inkml:trace contextRef="#ctx0" brushRef="#br0" timeOffset="8455.48">10618 16199,'0'-49,"0"49,-24 0,-26 0,25 0,0 0,0 0,1 0,-1 0,-25 0,25 24,1 1,-1 0,0 0,0 0,25-1,-49 51,49-50,0-1,0 51,0-50,0 0,0-1,0 51,0-50,0-1,0-24,0 25,49-25,-24 0,0 0,0 0,-1 0,1 0,25-25,-25 1,-1 24,-24-25,25-25,0 25,-25 1,25-1,-25 0,0 0,50-25,-50 1,0 24,0 0,0-49,0 49,0-49,0 49,0 0,0 0,0 0,0 1,0-26,0 25,-25 0,25 1,0-1,-25 0,25-25,0 75,0 0,0 25,0 24,0-49,0 49,0-24,50 24,-50 1,0-26,24 26,-24-1,0-24,0 24,50 1,-50-51,0 1,0 25,0-1,25-49,-25 25,0 0,25 0,-1-25</inkml:trace>
  <inkml:trace contextRef="#ctx0" brushRef="#br0" timeOffset="9372.53">10842 16150,'0'0,"0"24,0 1,24 0,-24 0,0 24,0-24,0 0,0 0,0 0,0-1,0 26,0-25,0 0,0 0,0-1,0 1,0 25,0-25</inkml:trace>
  <inkml:trace contextRef="#ctx0" brushRef="#br0" timeOffset="9964.56">10767 15926,'0'0,"25"0,25 0,-26 0,-24 25,25-25,-25 25</inkml:trace>
  <inkml:trace contextRef="#ctx0" brushRef="#br0" timeOffset="11217.64">10767 15852,'0'0,"0"0,25 0,25 25,-26-25,1 0,0 0,0 0,0 0,-25 25,49-25,-49 49,25-49,-25 25</inkml:trace>
  <inkml:trace contextRef="#ctx0" brushRef="#br0" timeOffset="12766.73">10792 15902,'0'0,"50"49,-50-24,0 0,0 0,24-1,-24 1,0 0,0 25,0-26,25 1,-25 0,0 0,0 0,0 24,0-24,0 0,0 0</inkml:trace>
  <inkml:trace contextRef="#ctx0" brushRef="#br0" timeOffset="13634.77">10817 16274,'25'0,"-1"0,1 0,0 0,0 0,0 0,24 0,-24 0,0 0,0 0,-25 0</inkml:trace>
  <inkml:trace contextRef="#ctx0" brushRef="#br0" timeOffset="14285.81">10866 16621,'0'0,"25"0,0 0,-25 0,25 0,0 0,24 0,-24 0,0 0,0 0,0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14:42:32.448"/>
    </inkml:context>
    <inkml:brush xml:id="br0">
      <inkml:brushProperty name="width" value="0.05292" units="cm"/>
      <inkml:brushProperty name="height" value="0.05292" units="cm"/>
    </inkml:brush>
  </inkml:definitions>
  <inkml:trace contextRef="#ctx0" brushRef="#br0">26421 8013,'25'0,"-25"-50,0 25</inkml:trace>
  <inkml:trace contextRef="#ctx0" brushRef="#br0" timeOffset="642.03">26496 7839</inkml:trace>
  <inkml:trace contextRef="#ctx0" brushRef="#br0" timeOffset="90142.15">25578 9476,'0'-49,"0"24,25 25,-25-25,25 0,-25 1,24 24,-24-25,25-25,-25 25,25 1,-25-1,25 0,24 0,-49-49,25 49,0-50,0 26,24-26,-24 51,0-1,-25-25,25 25,-25 1,25-1,-25 0,49 0,-24-49,-25 49,25-49,0 49,24-25,-49-24,25 49,0-50,0 1,-25 49,49 0,-49 1,25-1,-25 0,25-25,-25 26,25-26,24-24,-24 49,-25-50,25 50,0-49,-25 49,25 0,-25 1,0-1,49 0,-49-25,25 26,-25-1,0 0,25-49,-25 49,25 0,-25 0,25 0,-25 1,49-26,-49 25,25 0,-25 0,0 1,0-1,25-25,-25 25,25 1,-25-1,24 0,-24 0,25-24,-25 24,50 0,-50 0,0 0,25 1,-25-26,24 25,-24 0,0 1,25 24,-25-25,0 0,0-25,0 25,25 1,-25-1,25 25</inkml:trace>
  <inkml:trace contextRef="#ctx0" brushRef="#br0" timeOffset="91867.25">27017 6177,'0'0,"-25"0,25 0,-25 0,25 25,-25 24,25-24,-24-25,24 25,0 0,-50-25,50 25,-25-25,25 24,0 26,0-25,0 0,-25-25,25 25,0-1,-24-24,24 25</inkml:trace>
  <inkml:trace contextRef="#ctx0" brushRef="#br0" timeOffset="93131.32">26992 6152,'0'0,"0"25,-25-25,25 25,0 24,-25-49,25 25,0 0,-24-25,24 25,-50-25,50 25,-25-25,25 24,0 26,-25-50,25 25,0 0,-24-25,24 25,-25-25,25 24,-25-24,-25 25,26-25,24 0,0 0,49 0</inkml:trace>
  <inkml:trace contextRef="#ctx0" brushRef="#br0" timeOffset="94352.39">27017 6177,'0'0,"0"25,0 24,50-49,-50 25,0 0,24-25,-24 25,0 0,25-1,-25 26,25-25,-25 0,0 0,25-1,-25 1,25 25,-25-25,49-1,-49 1,0 0,0 0</inkml:trace>
  <inkml:trace contextRef="#ctx0" brushRef="#br0" timeOffset="95794.47">27612 6624,'0'0,"0"0,0 24,-49-24,49 25,0 0,0 0,0 24,0-24,-25 0,25 0,0 0,0-1,0 26,0-25,0 0,0-1,-25-24,25 25,0 0,0 25,0-25,-25-1,25 1,0 0</inkml:trace>
  <inkml:trace contextRef="#ctx0" brushRef="#br0" timeOffset="98643.64">27612 6648,'0'-24,"0"-26,25 50,0 0,-25-25,25 25,0 0,24 0</inkml:trace>
  <inkml:trace contextRef="#ctx0" brushRef="#br0" timeOffset="99766.7">27612 6624,'0'0,"25"0,0 0,0 0,-25 0,25 0,24 0,-24 0,0 0,0 0,-25-50</inkml:trace>
  <inkml:trace contextRef="#ctx0" brushRef="#br0" timeOffset="100902.77">27538 6971,'0'0,"49"0,-49 0,25 0,0 0,-25-50,25 50,0 0,0 0,24 0,-49-25,25 25</inkml:trace>
  <inkml:trace contextRef="#ctx0" brushRef="#br0" timeOffset="101977.83">27563 7194,'0'0,"24"0,1 0,0 0,0 0,0 0,0 0,24 0,-24 0,0 0,0 0,-1 0,1 0,-25-25,25 25</inkml:trace>
  <inkml:trace contextRef="#ctx0" brushRef="#br0" timeOffset="102825.88">28133 6971,'-25'0,"25"25,0-1,0 1,-24 0,24 25,0-25,0-1,0 1,0 0,0 0,0 24,0-24,0 0,0 0</inkml:trace>
  <inkml:trace contextRef="#ctx0" brushRef="#br0" timeOffset="110074.29">25876 9030,'0'0,"0"25,0 0,0-1,24-24,-24 50,25-25,-25 0,0-1,25-24,-25 25,0 0,25-25,-25 50,50-50,-50 24,0 1,24-25,-24 25,25-25,-25 25,25-25,-25 25,0 24,25-49,-25 25,0 0,25-25,-25 25,0-1,49-24,-49 25,25-25,-25 25,0 25,25-50,-25 24,25 1,-25 0,24-25,-24 25,25-25,-25 25,0 24,50-49,-50 25,25 0,-25 0,24-25,-24 25,25-25,-25 24,0 26,0-25,25 0,-25-1,25-24,-25 25,50 0,-50 25,24-50,-24 24,0 1,0 0,25-25,-25 25,0 0,0 24,25-49,-25 25,0 0,25-25,-25 25,25-25,-25 25,0-1,49-24,-49 50,25-25,-25 0,25-25,-25 24,0 1,25 0,-25 25,0-26,24-24,-24 25,0 0,25-25,-25 25,0 0,50-25,-50 49,0-24,25-25,-25 25,24-25</inkml:trace>
  <inkml:trace contextRef="#ctx0" brushRef="#br0" timeOffset="111989.4">26521 10692,'0'-25,"0"25,49 0,-24 25,0 25,0-26,0 1,-1 0,26 0,-25 0,0-25,-25 49,24-49,-24 25,25-25</inkml:trace>
  <inkml:trace contextRef="#ctx0" brushRef="#br0" timeOffset="114119.52">26868 10940,'0'0,"0"-50,0 26,0-1,0 0,0 0,0 0,50-24,-50 24,0 0,0 0,0 1,0-1,0-25,0 25,0 1,0-1,0 0,24 25,-24 0,0 25,0 0,0-1,0 26,0-25,0 0,0-1,0 1,0 0,0-25,0 50,0-26,0 1,0 0,0 0,0 0,-49-25,49 49,0-24</inkml:trace>
  <inkml:trace contextRef="#ctx0" brushRef="#br0" timeOffset="115499.6">26471 10642,'0'0,"25"0,0 25,24 0,-24 25,0-50,-25 24,25-24,0 25,-1-25,26 25,-25-25,0 0,-25 25,24-25,1 0,-25 25,25-25</inkml:trace>
  <inkml:trace contextRef="#ctx0" brushRef="#br0" timeOffset="150897.63">28555 13694,'-25'0,"0"0,1 0,-26 0,25 0,0 0,1 24,-1 1,0 0,-49 25,49-25,0-1,-25 1,25 0,1 25,24-26,-25-24,25 25,-25-25,25 25,-25 0,-24 49,49-24,-25 24,0 1,25-51,-50 51,50-50,0 0,-24-1,24 1,0 25,0-25,0-1,0 1,0 0,0 0,-25-25,25 49,0-24,0 0,0 0,0 0</inkml:trace>
  <inkml:trace contextRef="#ctx0" brushRef="#br0" timeOffset="153728.79">27290 13297,'-25'0,"0"0,0 0,25 0,-24 25,24-1,-25-24,25 25,0 0,-50-25,50 50,-25-26,25 1,-24 0,24 0,0 0,0 24,-25-24,25 0,0 0,0-1,-25-24,25 25,0 25,0-25,0 0,0-1,0 1,0 0,0 49,0-49,0 0,0 49,0-49,0 0,0 0,0 0,0-25,25 0,-25 0,0-25,0 0,0 0,25 25,-25-25,0-24,0 24,0 0,0 0,0 1,0-1,0-25,0 25,0 1,0-1,0 0,24 25,-24-25,0-25,0 26</inkml:trace>
  <inkml:trace contextRef="#ctx0" brushRef="#br0" timeOffset="156117.91">27191 13818,'0'-25,"24"25,1 0,0 0,-25 0,50 0,-50 25,24-25,-24 25,0-1,25 26,-25-25,0 0,0-1,0 1,0 0,0 25,0-26,0 1,-25 0,25 0,-49-25,49 25,-25-25,25 49,-25-49,25 25,-25-25,1 0,-1 0,-25 0,25 0,25-50,-24 50,24-24,-25 24,25-25,0 0,-25 25,25-25,0 0,0-24,0 24</inkml:trace>
  <inkml:trace contextRef="#ctx0" brushRef="#br0" timeOffset="158601.07">27662 13768,'25'0,"0"0,-1 0,1 0,-25 25,25-25,-25 25,0 0,0-1,0 26,0-25,0 0,0-1,0 1,-25-25,25 25,0 25,-25-50,25 24,0 1,-24 0,-1 0,-25-25,50 25,-25-25,0 0,1 0,24 0,-25 0,25-25,-25 25,25-25,0 0,0 0,0-24,0 24,0 0,0 0,0 1,0-1,0-25,0 25,0 25,0-24,25-1,0 0,-1 0,1-25,25 50,-25 0,0 0</inkml:trace>
  <inkml:trace contextRef="#ctx0" brushRef="#br0" timeOffset="160376.17">27463 13297,'0'0,"25"0,-25-25,25 25,-25-25,25 25,-25 0,0 25,0 0,0 0,0-25,0 24,-25-24,25 25,-25-25,0 0,1 0,24 0,0-25,0 1,0-1,0 0,0 0,0-24</inkml:trace>
  <inkml:trace contextRef="#ctx0" brushRef="#br0" timeOffset="164331.37">25206 10047,'0'0,"0"0,0 50,25-26,-1 1,1 0,0-25,25 25,-25-25,-1 0,-24 25,25-25,0 0,0 0,-25 49,49-49,-24 0,0 0,0 0,0 0,-1 0,26 0,-25 0,0 0,-1 0,1 0,0 0,25 0,-26 0,1 0,0 0,0 0,0 0,24 0,-49-25,25 25,0-24,0-1,0 0,-25 0,24 25,-24-25,0-24,50 49,-50-25,25 0,-25 0,0 1,25-1,-25-25,0 25</inkml:trace>
  <inkml:trace contextRef="#ctx0" brushRef="#br0" timeOffset="184315.54">25280 10965,'0'-25,"0"0,0 0,0 25,25 0,-25 0,0 25,0 0,0 0,0 0,0 24,0-24,-25 0,25 0,-25-25,25 25,0-1,-24-24,24 25,-50-25,50 50,-25-50,0 0,1 0,-1 0,0 0,25-25,0 0,0 0,0 1,0-1,0 0,0 0,0-25,0 50,0-24,0-1,25 0,-25 0,25 0,-25-24,0 24,0 0,0 0,24 25,-24-24,0-1,25 25,-25-50,50 50,-50-25,0 1,25-1,-25 0,0 0,24 25,-24-49,25 49,-25-25,25 25,-25-25</inkml:trace>
  <inkml:trace contextRef="#ctx0" brushRef="#br0" timeOffset="185677.62">25355 10965,'0'-25,"-25"25,25-25,0 0,-25 25,25-49,-25 49,25-25,-25 25,1 0,-26 0,50 0,-25 0,25 50</inkml:trace>
  <inkml:trace contextRef="#ctx0" brushRef="#br0" timeOffset="186673.67">25305 10568</inkml:trace>
  <inkml:trace contextRef="#ctx0" brushRef="#br0" timeOffset="-213825.4">25553 10841,'0'0,"0"-25,25 25,0 0,0-25,-1 25,1 0,25 0,-25 0,-1 0,-24 0,25 0,-25 25,0 0,0 24,0-24,0 0,0 0,0 0,0-1,-25 26,25-25,-24-25,24 25,-50-25,50 25,-25-25,25 24,-25-24,25 25,-24-25,-1 0,0 0,0 0,25 0,-49 0,49-25,0 1,0-1,0 0,0-25,0 25,0 1,0-1,0 0,0 0,0-24,0 24,24 0,1 0,0 0,0 25,0 0</inkml:trace>
  <inkml:trace contextRef="#ctx0" brushRef="#br0" timeOffset="-196664.42">25826 8931,'-25'0,"0"0,1 0,-1 0,0 0,-25 0,26 0,-1 0,0 0,0 0,25 49,-25-49,-24 0,24 0,0 0,0 0,1 0,-1 25,-25-25,25 0,0 0,1 0,-1 25,0-25,-25 0,26 0,-1 0,0 0,0 0,0 0,-24 0,24 0,0 0,0 0,1 0,-1 0,-25 0,25 0,0 0,1 0,-1 0,0 0,-25 0,26 0,24 25,-25-25,0 0,0 0,0 0,-24 0,24 0,0 0,0 0,1 0,-1 0,-25 0,25 0,0 0,1 0,-1 0,0 0,-25 0,26 0,-1 0,0 0,0 0,0 0,-24 0,24 25,-25-25,26 0,-26 0,25 0,-24 0,24 0,0 0,-25 0,25 0,1 0,-1 0,0 24,0-24,-24 0,24 0,0 0,0 0,0 0,1 0,-26 0,25 0,-24 0,24 0,-25 0,25 0,0 0,1 0,-1 0,0 0,-25 0,26 0,-1 0,0 0,0 0</inkml:trace>
  <inkml:trace contextRef="#ctx0" brushRef="#br0" timeOffset="-22383.45">25975 8980,'0'-25,"25"25,0 0,-1 0,1 0,74 0,25 0,-24-49,98 49,25 0,-24 0,24 0,-24 0,24 0,-25 0,-49-50,0 50,25 0,-25-25,-1 25,-48-49,24 49,-50-25,-49 25,0 0,0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FE6E8-1DBE-4980-BE3F-5ABD80ECA69F}" type="datetimeFigureOut">
              <a:rPr lang="en-PK" smtClean="0"/>
              <a:t>06/01/2021</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3735-222F-40BC-B3BB-BE719C425C49}" type="slidenum">
              <a:rPr lang="en-PK" smtClean="0"/>
              <a:t>‹#›</a:t>
            </a:fld>
            <a:endParaRPr lang="en-PK"/>
          </a:p>
        </p:txBody>
      </p:sp>
    </p:spTree>
    <p:extLst>
      <p:ext uri="{BB962C8B-B14F-4D97-AF65-F5344CB8AC3E}">
        <p14:creationId xmlns:p14="http://schemas.microsoft.com/office/powerpoint/2010/main" val="3097144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79759C2-A66B-45B0-B59E-3656BAE8AB7D}"/>
              </a:ext>
            </a:extLst>
          </p:cNvPr>
          <p:cNvSpPr>
            <a:spLocks noGrp="1" noChangeArrowheads="1"/>
          </p:cNvSpPr>
          <p:nvPr>
            <p:ph type="sldNum" sz="quarter" idx="5"/>
          </p:nvPr>
        </p:nvSpPr>
        <p:spPr>
          <a:ln/>
        </p:spPr>
        <p:txBody>
          <a:bodyPr/>
          <a:lstStyle/>
          <a:p>
            <a:fld id="{CBC3FBF7-0208-4756-9EFA-558E1CD20059}" type="slidenum">
              <a:rPr lang="en-US" altLang="en-PK"/>
              <a:pPr/>
              <a:t>3</a:t>
            </a:fld>
            <a:endParaRPr lang="en-US" altLang="en-PK"/>
          </a:p>
        </p:txBody>
      </p:sp>
      <p:sp>
        <p:nvSpPr>
          <p:cNvPr id="51202" name="Rectangle 2">
            <a:extLst>
              <a:ext uri="{FF2B5EF4-FFF2-40B4-BE49-F238E27FC236}">
                <a16:creationId xmlns:a16="http://schemas.microsoft.com/office/drawing/2014/main" id="{8351EFA6-EE69-4D22-8EF0-3EE49901C434}"/>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E4ED137D-39B9-49C2-901C-63A35AB50AF4}"/>
              </a:ext>
            </a:extLst>
          </p:cNvPr>
          <p:cNvSpPr>
            <a:spLocks noGrp="1" noChangeArrowheads="1"/>
          </p:cNvSpPr>
          <p:nvPr>
            <p:ph type="body" idx="1"/>
          </p:nvPr>
        </p:nvSpPr>
        <p:spPr/>
        <p:txBody>
          <a:bodyPr/>
          <a:lstStyle/>
          <a:p>
            <a:endParaRPr lang="en-PK" altLang="en-P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AB4BC1D2-DF19-40CE-9FA8-72E60DE92482}" type="slidenum">
              <a:rPr lang="en-US" altLang="en-US" smtClean="0">
                <a:latin typeface="Arial" pitchFamily="34" charset="0"/>
                <a:ea typeface="MS PGothic" pitchFamily="34" charset="-128"/>
              </a:rPr>
              <a:pPr eaLnBrk="1" hangingPunct="1">
                <a:spcBef>
                  <a:spcPct val="0"/>
                </a:spcBef>
              </a:pPr>
              <a:t>19</a:t>
            </a:fld>
            <a:endParaRPr lang="en-US" altLang="en-US">
              <a:latin typeface="Arial" pitchFamily="34" charset="0"/>
              <a:ea typeface="MS PGothic" pitchFamily="34" charset="-128"/>
            </a:endParaRPr>
          </a:p>
        </p:txBody>
      </p:sp>
      <p:sp>
        <p:nvSpPr>
          <p:cNvPr id="8192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0F36EEFB-5B51-45D7-8D21-E4DD0C300E18}" type="slidenum">
              <a:rPr lang="en-US" altLang="en-US" smtClean="0">
                <a:latin typeface="Arial" pitchFamily="34" charset="0"/>
                <a:ea typeface="MS PGothic" pitchFamily="34" charset="-128"/>
              </a:rPr>
              <a:pPr eaLnBrk="1" hangingPunct="1">
                <a:spcBef>
                  <a:spcPct val="0"/>
                </a:spcBef>
              </a:pPr>
              <a:t>25</a:t>
            </a:fld>
            <a:endParaRPr lang="en-US" altLang="en-US">
              <a:latin typeface="Arial" pitchFamily="34" charset="0"/>
              <a:ea typeface="MS PGothic" pitchFamily="34" charset="-128"/>
            </a:endParaRPr>
          </a:p>
        </p:txBody>
      </p:sp>
      <p:sp>
        <p:nvSpPr>
          <p:cNvPr id="8294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0F36EEFB-5B51-45D7-8D21-E4DD0C300E18}" type="slidenum">
              <a:rPr lang="en-US" altLang="en-US" smtClean="0">
                <a:latin typeface="Arial" pitchFamily="34" charset="0"/>
                <a:ea typeface="MS PGothic" pitchFamily="34" charset="-128"/>
              </a:rPr>
              <a:pPr eaLnBrk="1" hangingPunct="1">
                <a:spcBef>
                  <a:spcPct val="0"/>
                </a:spcBef>
              </a:pPr>
              <a:t>26</a:t>
            </a:fld>
            <a:endParaRPr lang="en-US" altLang="en-US">
              <a:latin typeface="Arial" pitchFamily="34" charset="0"/>
              <a:ea typeface="MS PGothic" pitchFamily="34" charset="-128"/>
            </a:endParaRPr>
          </a:p>
        </p:txBody>
      </p:sp>
      <p:sp>
        <p:nvSpPr>
          <p:cNvPr id="8294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7D8287A-0D1B-4624-9D03-DDFDFFE3C89D}" type="slidenum">
              <a:rPr lang="en-US" altLang="en-US" smtClean="0">
                <a:latin typeface="Arial" pitchFamily="34" charset="0"/>
                <a:ea typeface="MS PGothic" pitchFamily="34" charset="-128"/>
              </a:rPr>
              <a:pPr eaLnBrk="1" hangingPunct="1">
                <a:spcBef>
                  <a:spcPct val="0"/>
                </a:spcBef>
              </a:pPr>
              <a:t>27</a:t>
            </a:fld>
            <a:endParaRPr lang="en-US" altLang="en-US">
              <a:latin typeface="Arial" pitchFamily="34" charset="0"/>
              <a:ea typeface="MS PGothic" pitchFamily="34" charset="-128"/>
            </a:endParaRPr>
          </a:p>
        </p:txBody>
      </p:sp>
      <p:sp>
        <p:nvSpPr>
          <p:cNvPr id="839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D3DD720-E0A0-41D3-8C15-D336236DC4BC}" type="slidenum">
              <a:rPr lang="en-US" altLang="en-US" smtClean="0">
                <a:latin typeface="Arial" pitchFamily="34" charset="0"/>
                <a:ea typeface="MS PGothic" pitchFamily="34" charset="-128"/>
              </a:rPr>
              <a:pPr eaLnBrk="1" hangingPunct="1">
                <a:spcBef>
                  <a:spcPct val="0"/>
                </a:spcBef>
              </a:pPr>
              <a:t>28</a:t>
            </a:fld>
            <a:endParaRPr lang="en-US" altLang="en-US">
              <a:latin typeface="Arial" pitchFamily="34" charset="0"/>
              <a:ea typeface="MS PGothic" pitchFamily="34" charset="-128"/>
            </a:endParaRPr>
          </a:p>
        </p:txBody>
      </p:sp>
      <p:sp>
        <p:nvSpPr>
          <p:cNvPr id="8499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D3DD720-E0A0-41D3-8C15-D336236DC4BC}" type="slidenum">
              <a:rPr lang="en-US" altLang="en-US" smtClean="0">
                <a:latin typeface="Arial" pitchFamily="34" charset="0"/>
                <a:ea typeface="MS PGothic" pitchFamily="34" charset="-128"/>
              </a:rPr>
              <a:pPr eaLnBrk="1" hangingPunct="1">
                <a:spcBef>
                  <a:spcPct val="0"/>
                </a:spcBef>
              </a:pPr>
              <a:t>29</a:t>
            </a:fld>
            <a:endParaRPr lang="en-US" altLang="en-US">
              <a:latin typeface="Arial" pitchFamily="34" charset="0"/>
              <a:ea typeface="MS PGothic" pitchFamily="34" charset="-128"/>
            </a:endParaRPr>
          </a:p>
        </p:txBody>
      </p:sp>
      <p:sp>
        <p:nvSpPr>
          <p:cNvPr id="8499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0DBCF4B0-5A62-4EF7-9D5F-E08FF8F1C963}" type="slidenum">
              <a:rPr lang="en-US" smtClean="0">
                <a:solidFill>
                  <a:prstClr val="black"/>
                </a:solidFill>
              </a:rPr>
              <a:pPr/>
              <a:t>34</a:t>
            </a:fld>
            <a:endParaRPr lang="en-US">
              <a:solidFill>
                <a:prstClr val="black"/>
              </a:solidFill>
            </a:endParaRPr>
          </a:p>
        </p:txBody>
      </p:sp>
      <p:sp>
        <p:nvSpPr>
          <p:cNvPr id="110595" name="Rectangle 2"/>
          <p:cNvSpPr>
            <a:spLocks noGrp="1" noRot="1" noChangeAspect="1" noChangeArrowheads="1" noTextEdit="1"/>
          </p:cNvSpPr>
          <p:nvPr>
            <p:ph type="sldImg"/>
          </p:nvPr>
        </p:nvSpPr>
        <p:spPr>
          <a:xfrm>
            <a:off x="381000" y="685800"/>
            <a:ext cx="6096000" cy="3429000"/>
          </a:xfrm>
          <a:ln/>
        </p:spPr>
      </p:sp>
      <p:sp>
        <p:nvSpPr>
          <p:cNvPr id="110596"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36</a:t>
            </a:fld>
            <a:endParaRPr lang="en-US" altLang="en-US">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37</a:t>
            </a:fld>
            <a:endParaRPr lang="en-US" altLang="en-US">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38</a:t>
            </a:fld>
            <a:endParaRPr lang="en-US" altLang="en-US">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C25E28D-3848-47FF-A596-C1366A0350FF}"/>
              </a:ext>
            </a:extLst>
          </p:cNvPr>
          <p:cNvSpPr>
            <a:spLocks noGrp="1" noChangeArrowheads="1"/>
          </p:cNvSpPr>
          <p:nvPr>
            <p:ph type="sldNum" sz="quarter" idx="5"/>
          </p:nvPr>
        </p:nvSpPr>
        <p:spPr>
          <a:ln/>
        </p:spPr>
        <p:txBody>
          <a:bodyPr/>
          <a:lstStyle/>
          <a:p>
            <a:fld id="{BE42C451-046B-4854-8F9B-4C89CE2E914A}" type="slidenum">
              <a:rPr lang="en-US" altLang="en-PK"/>
              <a:pPr/>
              <a:t>4</a:t>
            </a:fld>
            <a:endParaRPr lang="en-US" altLang="en-PK"/>
          </a:p>
        </p:txBody>
      </p:sp>
      <p:sp>
        <p:nvSpPr>
          <p:cNvPr id="52226" name="Rectangle 2">
            <a:extLst>
              <a:ext uri="{FF2B5EF4-FFF2-40B4-BE49-F238E27FC236}">
                <a16:creationId xmlns:a16="http://schemas.microsoft.com/office/drawing/2014/main" id="{9B794AF3-5EBC-47EF-AB61-1218C739CF92}"/>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A624B914-2969-41B3-B975-AF58ACB9884F}"/>
              </a:ext>
            </a:extLst>
          </p:cNvPr>
          <p:cNvSpPr>
            <a:spLocks noGrp="1" noChangeArrowheads="1"/>
          </p:cNvSpPr>
          <p:nvPr>
            <p:ph type="body" idx="1"/>
          </p:nvPr>
        </p:nvSpPr>
        <p:spPr/>
        <p:txBody>
          <a:bodyPr/>
          <a:lstStyle/>
          <a:p>
            <a:endParaRPr lang="en-PK" altLang="en-PK"/>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39</a:t>
            </a:fld>
            <a:endParaRPr lang="en-US" altLang="en-US">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7CA82EBC-11BF-4658-AA1D-8575E3CE8838}" type="slidenum">
              <a:rPr lang="en-US" smtClean="0">
                <a:solidFill>
                  <a:prstClr val="black"/>
                </a:solidFill>
              </a:rPr>
              <a:pPr/>
              <a:t>40</a:t>
            </a:fld>
            <a:endParaRPr lang="en-US">
              <a:solidFill>
                <a:prstClr val="black"/>
              </a:solidFill>
            </a:endParaRPr>
          </a:p>
        </p:txBody>
      </p:sp>
      <p:sp>
        <p:nvSpPr>
          <p:cNvPr id="113667" name="Rectangle 2"/>
          <p:cNvSpPr>
            <a:spLocks noGrp="1" noRot="1" noChangeAspect="1" noChangeArrowheads="1" noTextEdit="1"/>
          </p:cNvSpPr>
          <p:nvPr>
            <p:ph type="sldImg"/>
          </p:nvPr>
        </p:nvSpPr>
        <p:spPr>
          <a:xfrm>
            <a:off x="381000" y="685800"/>
            <a:ext cx="6096000" cy="3429000"/>
          </a:xfrm>
          <a:ln/>
        </p:spPr>
      </p:sp>
      <p:sp>
        <p:nvSpPr>
          <p:cNvPr id="113668"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1124285-27BE-4014-B1B7-112C96E34C49}" type="slidenum">
              <a:rPr lang="en-US" smtClean="0">
                <a:solidFill>
                  <a:prstClr val="black"/>
                </a:solidFill>
              </a:rPr>
              <a:pPr/>
              <a:t>42</a:t>
            </a:fld>
            <a:endParaRPr lang="en-US">
              <a:solidFill>
                <a:prstClr val="black"/>
              </a:solidFill>
            </a:endParaRPr>
          </a:p>
        </p:txBody>
      </p:sp>
      <p:sp>
        <p:nvSpPr>
          <p:cNvPr id="116739" name="Rectangle 2"/>
          <p:cNvSpPr>
            <a:spLocks noGrp="1" noRot="1" noChangeAspect="1" noChangeArrowheads="1" noTextEdit="1"/>
          </p:cNvSpPr>
          <p:nvPr>
            <p:ph type="sldImg"/>
          </p:nvPr>
        </p:nvSpPr>
        <p:spPr>
          <a:xfrm>
            <a:off x="381000" y="685800"/>
            <a:ext cx="6096000" cy="3429000"/>
          </a:xfrm>
          <a:ln/>
        </p:spPr>
      </p:sp>
      <p:sp>
        <p:nvSpPr>
          <p:cNvPr id="116740"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557B0C85-3593-4427-A3B4-E15BA698A621}" type="slidenum">
              <a:rPr lang="en-US" smtClean="0">
                <a:solidFill>
                  <a:prstClr val="black"/>
                </a:solidFill>
              </a:rPr>
              <a:pPr/>
              <a:t>43</a:t>
            </a:fld>
            <a:endParaRPr lang="en-US">
              <a:solidFill>
                <a:prstClr val="black"/>
              </a:solidFill>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E7DACD5D-73B1-4A01-AA3C-8ADA17BDA384}" type="slidenum">
              <a:rPr lang="en-US" altLang="en-US" smtClean="0">
                <a:latin typeface="Arial" pitchFamily="34" charset="0"/>
                <a:ea typeface="MS PGothic" pitchFamily="34" charset="-128"/>
              </a:rPr>
              <a:pPr eaLnBrk="1" hangingPunct="1">
                <a:spcBef>
                  <a:spcPct val="0"/>
                </a:spcBef>
              </a:pPr>
              <a:t>49</a:t>
            </a:fld>
            <a:endParaRPr lang="en-US" altLang="en-US">
              <a:latin typeface="Arial" pitchFamily="34" charset="0"/>
              <a:ea typeface="MS PGothic" pitchFamily="34" charset="-128"/>
            </a:endParaRPr>
          </a:p>
        </p:txBody>
      </p:sp>
      <p:sp>
        <p:nvSpPr>
          <p:cNvPr id="8909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A6E5B4A7-8D56-4F4C-841F-D3F6B6C11864}" type="slidenum">
              <a:rPr lang="en-US" smtClean="0">
                <a:solidFill>
                  <a:prstClr val="black"/>
                </a:solidFill>
              </a:rPr>
              <a:pPr/>
              <a:t>52</a:t>
            </a:fld>
            <a:endParaRPr lang="en-US">
              <a:solidFill>
                <a:prstClr val="black"/>
              </a:solidFill>
            </a:endParaRPr>
          </a:p>
        </p:txBody>
      </p:sp>
      <p:sp>
        <p:nvSpPr>
          <p:cNvPr id="122883" name="Rectangle 2"/>
          <p:cNvSpPr>
            <a:spLocks noGrp="1" noRot="1" noChangeAspect="1" noChangeArrowheads="1" noTextEdit="1"/>
          </p:cNvSpPr>
          <p:nvPr>
            <p:ph type="sldImg"/>
          </p:nvPr>
        </p:nvSpPr>
        <p:spPr>
          <a:xfrm>
            <a:off x="381000" y="685800"/>
            <a:ext cx="6096000" cy="3429000"/>
          </a:xfrm>
          <a:ln/>
        </p:spPr>
      </p:sp>
      <p:sp>
        <p:nvSpPr>
          <p:cNvPr id="122884"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5EC936CA-36C7-4B67-89EC-6827DFE9978B}" type="slidenum">
              <a:rPr lang="en-US" smtClean="0">
                <a:ea typeface="ＭＳ Ｐゴシック" pitchFamily="80" charset="-128"/>
              </a:rPr>
              <a:pPr/>
              <a:t>53</a:t>
            </a:fld>
            <a:endParaRPr lang="en-US">
              <a:ea typeface="ＭＳ Ｐゴシック" pitchFamily="80" charset="-128"/>
            </a:endParaRPr>
          </a:p>
        </p:txBody>
      </p:sp>
      <p:sp>
        <p:nvSpPr>
          <p:cNvPr id="123907" name="Rectangle 2"/>
          <p:cNvSpPr>
            <a:spLocks noGrp="1" noRot="1" noChangeAspect="1" noChangeArrowheads="1" noTextEdit="1"/>
          </p:cNvSpPr>
          <p:nvPr>
            <p:ph type="sldImg"/>
          </p:nvPr>
        </p:nvSpPr>
        <p:spPr>
          <a:xfrm>
            <a:off x="381000" y="685800"/>
            <a:ext cx="6096000" cy="3429000"/>
          </a:xfrm>
          <a:ln/>
        </p:spPr>
      </p:sp>
      <p:sp>
        <p:nvSpPr>
          <p:cNvPr id="123908"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4368B840-719E-44E8-92A0-6D43238B0F0A}" type="slidenum">
              <a:rPr lang="en-US" smtClean="0">
                <a:solidFill>
                  <a:prstClr val="black"/>
                </a:solidFill>
              </a:rPr>
              <a:pPr/>
              <a:t>58</a:t>
            </a:fld>
            <a:endParaRPr lang="en-US">
              <a:solidFill>
                <a:prstClr val="black"/>
              </a:solidFill>
            </a:endParaRPr>
          </a:p>
        </p:txBody>
      </p:sp>
      <p:sp>
        <p:nvSpPr>
          <p:cNvPr id="131075" name="Rectangle 2"/>
          <p:cNvSpPr>
            <a:spLocks noGrp="1" noRot="1" noChangeAspect="1" noChangeArrowheads="1" noTextEdit="1"/>
          </p:cNvSpPr>
          <p:nvPr>
            <p:ph type="sldImg"/>
          </p:nvPr>
        </p:nvSpPr>
        <p:spPr>
          <a:xfrm>
            <a:off x="381000" y="685800"/>
            <a:ext cx="6096000" cy="3429000"/>
          </a:xfrm>
          <a:ln/>
        </p:spPr>
      </p:sp>
      <p:sp>
        <p:nvSpPr>
          <p:cNvPr id="131076"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C83F869D-AACC-4A9E-93B7-9A9E1CE02CC2}" type="slidenum">
              <a:rPr lang="en-US" smtClean="0">
                <a:ea typeface="ＭＳ Ｐゴシック" pitchFamily="80" charset="-128"/>
              </a:rPr>
              <a:pPr/>
              <a:t>59</a:t>
            </a:fld>
            <a:endParaRPr lang="en-US">
              <a:ea typeface="ＭＳ Ｐゴシック" pitchFamily="80" charset="-128"/>
            </a:endParaRPr>
          </a:p>
        </p:txBody>
      </p:sp>
      <p:sp>
        <p:nvSpPr>
          <p:cNvPr id="133123" name="Rectangle 2"/>
          <p:cNvSpPr>
            <a:spLocks noGrp="1" noRot="1" noChangeAspect="1" noChangeArrowheads="1" noTextEdit="1"/>
          </p:cNvSpPr>
          <p:nvPr>
            <p:ph type="sldImg"/>
          </p:nvPr>
        </p:nvSpPr>
        <p:spPr>
          <a:xfrm>
            <a:off x="381000" y="685800"/>
            <a:ext cx="6096000" cy="3429000"/>
          </a:xfrm>
          <a:ln/>
        </p:spPr>
      </p:sp>
      <p:sp>
        <p:nvSpPr>
          <p:cNvPr id="133124"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043474E-F3B7-48B9-9097-D5850651BC6D}"/>
              </a:ext>
            </a:extLst>
          </p:cNvPr>
          <p:cNvSpPr>
            <a:spLocks noGrp="1" noChangeArrowheads="1"/>
          </p:cNvSpPr>
          <p:nvPr>
            <p:ph type="sldNum" sz="quarter" idx="5"/>
          </p:nvPr>
        </p:nvSpPr>
        <p:spPr>
          <a:ln/>
        </p:spPr>
        <p:txBody>
          <a:bodyPr/>
          <a:lstStyle/>
          <a:p>
            <a:fld id="{89942511-E802-49E6-A2AA-50B3C6FE7BAD}" type="slidenum">
              <a:rPr lang="en-US" altLang="en-PK"/>
              <a:pPr/>
              <a:t>5</a:t>
            </a:fld>
            <a:endParaRPr lang="en-US" altLang="en-PK"/>
          </a:p>
        </p:txBody>
      </p:sp>
      <p:sp>
        <p:nvSpPr>
          <p:cNvPr id="53250" name="Rectangle 2">
            <a:extLst>
              <a:ext uri="{FF2B5EF4-FFF2-40B4-BE49-F238E27FC236}">
                <a16:creationId xmlns:a16="http://schemas.microsoft.com/office/drawing/2014/main" id="{D35E3E75-37F4-4119-9064-0F97D562321E}"/>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0630C5E0-ED95-416D-A32C-4CAD3EF79E76}"/>
              </a:ext>
            </a:extLst>
          </p:cNvPr>
          <p:cNvSpPr>
            <a:spLocks noGrp="1" noChangeArrowheads="1"/>
          </p:cNvSpPr>
          <p:nvPr>
            <p:ph type="body" idx="1"/>
          </p:nvPr>
        </p:nvSpPr>
        <p:spPr/>
        <p:txBody>
          <a:bodyPr/>
          <a:lstStyle/>
          <a:p>
            <a:endParaRPr lang="en-PK" altLang="en-P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EC9EC15-0D30-4316-A534-54F3D44DB726}" type="slidenum">
              <a:rPr lang="en-US" smtClean="0">
                <a:ea typeface="ＭＳ Ｐゴシック" pitchFamily="80" charset="-128"/>
              </a:rPr>
              <a:pPr/>
              <a:t>7</a:t>
            </a:fld>
            <a:endParaRPr lang="en-US">
              <a:ea typeface="ＭＳ Ｐゴシック" pitchFamily="80" charset="-128"/>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4EA63492-B6DF-4810-A203-CFCDBD6976A8}" type="slidenum">
              <a:rPr lang="en-US" altLang="en-US" smtClean="0">
                <a:latin typeface="Times New Roman" pitchFamily="18" charset="0"/>
              </a:rPr>
              <a:pPr eaLnBrk="1" hangingPunct="1">
                <a:spcBef>
                  <a:spcPct val="0"/>
                </a:spcBef>
              </a:pPr>
              <a:t>8</a:t>
            </a:fld>
            <a:endParaRPr lang="en-US" altLang="en-US">
              <a:latin typeface="Times New Roman" pitchFamily="18" charset="0"/>
            </a:endParaRPr>
          </a:p>
        </p:txBody>
      </p:sp>
      <p:sp>
        <p:nvSpPr>
          <p:cNvPr id="7782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80" charset="-128"/>
              </a:defRPr>
            </a:lvl1pPr>
            <a:lvl2pPr marL="742950" indent="-285750" eaLnBrk="0" hangingPunct="0">
              <a:defRPr>
                <a:solidFill>
                  <a:schemeClr val="tx1"/>
                </a:solidFill>
                <a:latin typeface="Arial" charset="0"/>
                <a:ea typeface="ＭＳ Ｐゴシック" pitchFamily="80" charset="-128"/>
              </a:defRPr>
            </a:lvl2pPr>
            <a:lvl3pPr marL="1143000" indent="-228600" eaLnBrk="0" hangingPunct="0">
              <a:defRPr>
                <a:solidFill>
                  <a:schemeClr val="tx1"/>
                </a:solidFill>
                <a:latin typeface="Arial" charset="0"/>
                <a:ea typeface="ＭＳ Ｐゴシック" pitchFamily="80" charset="-128"/>
              </a:defRPr>
            </a:lvl3pPr>
            <a:lvl4pPr marL="1600200" indent="-228600" eaLnBrk="0" hangingPunct="0">
              <a:defRPr>
                <a:solidFill>
                  <a:schemeClr val="tx1"/>
                </a:solidFill>
                <a:latin typeface="Arial" charset="0"/>
                <a:ea typeface="ＭＳ Ｐゴシック" pitchFamily="80" charset="-128"/>
              </a:defRPr>
            </a:lvl4pPr>
            <a:lvl5pPr marL="2057400" indent="-228600" eaLnBrk="0" hangingPunct="0">
              <a:defRPr>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0" charset="-128"/>
              </a:defRPr>
            </a:lvl9pPr>
          </a:lstStyle>
          <a:p>
            <a:pPr eaLnBrk="1" hangingPunct="1"/>
            <a:fld id="{171227A4-E9E3-4185-B7A7-9622A4EA3A25}" type="slidenum">
              <a:rPr lang="en-US" altLang="en-US" smtClean="0"/>
              <a:pPr eaLnBrk="1" hangingPunct="1"/>
              <a:t>13</a:t>
            </a:fld>
            <a:endParaRPr lang="en-US" altLang="en-US"/>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91A08983-FE99-4CE1-B82C-6974E19CB02F}" type="slidenum">
              <a:rPr lang="en-US" altLang="en-US" smtClean="0">
                <a:latin typeface="Arial" pitchFamily="34" charset="0"/>
                <a:ea typeface="MS PGothic" pitchFamily="34" charset="-128"/>
              </a:rPr>
              <a:pPr eaLnBrk="1" hangingPunct="1">
                <a:spcBef>
                  <a:spcPct val="0"/>
                </a:spcBef>
              </a:pPr>
              <a:t>16</a:t>
            </a:fld>
            <a:endParaRPr lang="en-US" altLang="en-US">
              <a:latin typeface="Arial" pitchFamily="34" charset="0"/>
              <a:ea typeface="MS PGothic" pitchFamily="34" charset="-128"/>
            </a:endParaRPr>
          </a:p>
        </p:txBody>
      </p:sp>
      <p:sp>
        <p:nvSpPr>
          <p:cNvPr id="7885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DC44CC55-2FBA-493B-A5B5-A5FDA4CB6971}" type="slidenum">
              <a:rPr lang="en-US" altLang="en-US" smtClean="0">
                <a:latin typeface="Arial" pitchFamily="34" charset="0"/>
                <a:ea typeface="MS PGothic" pitchFamily="34" charset="-128"/>
              </a:rPr>
              <a:pPr eaLnBrk="1" hangingPunct="1">
                <a:spcBef>
                  <a:spcPct val="0"/>
                </a:spcBef>
              </a:pPr>
              <a:t>17</a:t>
            </a:fld>
            <a:endParaRPr lang="en-US" altLang="en-US">
              <a:latin typeface="Arial" pitchFamily="34" charset="0"/>
              <a:ea typeface="MS PGothic" pitchFamily="34" charset="-128"/>
            </a:endParaRPr>
          </a:p>
        </p:txBody>
      </p:sp>
      <p:sp>
        <p:nvSpPr>
          <p:cNvPr id="7987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8AD5B782-94C5-427A-B666-B7ADE068FBBA}" type="slidenum">
              <a:rPr lang="en-US" altLang="en-US" smtClean="0">
                <a:latin typeface="Arial" pitchFamily="34" charset="0"/>
                <a:ea typeface="MS PGothic" pitchFamily="34" charset="-128"/>
              </a:rPr>
              <a:pPr eaLnBrk="1" hangingPunct="1">
                <a:spcBef>
                  <a:spcPct val="0"/>
                </a:spcBef>
              </a:pPr>
              <a:t>18</a:t>
            </a:fld>
            <a:endParaRPr lang="en-US" altLang="en-US">
              <a:latin typeface="Arial" pitchFamily="34" charset="0"/>
              <a:ea typeface="MS PGothic" pitchFamily="34" charset="-128"/>
            </a:endParaRPr>
          </a:p>
        </p:txBody>
      </p:sp>
      <p:sp>
        <p:nvSpPr>
          <p:cNvPr id="8089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7FAE-D805-4D65-B819-33FBB2C11E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A1ACEF19-B70B-478B-BF46-EFA9449FEC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8E723EAF-A159-463D-A26F-5C1BFCA2E1B2}"/>
              </a:ext>
            </a:extLst>
          </p:cNvPr>
          <p:cNvSpPr>
            <a:spLocks noGrp="1"/>
          </p:cNvSpPr>
          <p:nvPr>
            <p:ph type="dt" sz="half" idx="10"/>
          </p:nvPr>
        </p:nvSpPr>
        <p:spPr/>
        <p:txBody>
          <a:bodyPr/>
          <a:lstStyle/>
          <a:p>
            <a:fld id="{C0DC840E-1332-490E-A87E-8E06388F6A76}" type="datetimeFigureOut">
              <a:rPr lang="en-PK" smtClean="0"/>
              <a:t>06/01/2021</a:t>
            </a:fld>
            <a:endParaRPr lang="en-PK"/>
          </a:p>
        </p:txBody>
      </p:sp>
      <p:sp>
        <p:nvSpPr>
          <p:cNvPr id="5" name="Footer Placeholder 4">
            <a:extLst>
              <a:ext uri="{FF2B5EF4-FFF2-40B4-BE49-F238E27FC236}">
                <a16:creationId xmlns:a16="http://schemas.microsoft.com/office/drawing/2014/main" id="{F7A2A9E0-5025-4A24-9035-57EC1593B436}"/>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A23D8450-34FD-4D54-A450-D05CED898184}"/>
              </a:ext>
            </a:extLst>
          </p:cNvPr>
          <p:cNvSpPr>
            <a:spLocks noGrp="1"/>
          </p:cNvSpPr>
          <p:nvPr>
            <p:ph type="sldNum" sz="quarter" idx="12"/>
          </p:nvPr>
        </p:nvSpPr>
        <p:spPr/>
        <p:txBody>
          <a:bodyPr/>
          <a:lstStyle/>
          <a:p>
            <a:fld id="{E95A3EA4-12DA-4DC0-A497-DF4EBF7640AC}" type="slidenum">
              <a:rPr lang="en-PK" smtClean="0"/>
              <a:t>‹#›</a:t>
            </a:fld>
            <a:endParaRPr lang="en-PK"/>
          </a:p>
        </p:txBody>
      </p:sp>
    </p:spTree>
    <p:extLst>
      <p:ext uri="{BB962C8B-B14F-4D97-AF65-F5344CB8AC3E}">
        <p14:creationId xmlns:p14="http://schemas.microsoft.com/office/powerpoint/2010/main" val="84855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B4D0-01F8-4D97-ADCA-CFC4FF6CA32A}"/>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0568C75A-4630-4B66-927D-30681F3AF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6E39AB7A-B791-468D-83B5-B307645FBEDB}"/>
              </a:ext>
            </a:extLst>
          </p:cNvPr>
          <p:cNvSpPr>
            <a:spLocks noGrp="1"/>
          </p:cNvSpPr>
          <p:nvPr>
            <p:ph type="dt" sz="half" idx="10"/>
          </p:nvPr>
        </p:nvSpPr>
        <p:spPr/>
        <p:txBody>
          <a:bodyPr/>
          <a:lstStyle/>
          <a:p>
            <a:fld id="{C0DC840E-1332-490E-A87E-8E06388F6A76}" type="datetimeFigureOut">
              <a:rPr lang="en-PK" smtClean="0"/>
              <a:t>06/01/2021</a:t>
            </a:fld>
            <a:endParaRPr lang="en-PK"/>
          </a:p>
        </p:txBody>
      </p:sp>
      <p:sp>
        <p:nvSpPr>
          <p:cNvPr id="5" name="Footer Placeholder 4">
            <a:extLst>
              <a:ext uri="{FF2B5EF4-FFF2-40B4-BE49-F238E27FC236}">
                <a16:creationId xmlns:a16="http://schemas.microsoft.com/office/drawing/2014/main" id="{4833B6A7-646A-49AB-81B6-94FB1EC8534C}"/>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B730C88F-0B7A-4F34-B925-AAAE0194DD0B}"/>
              </a:ext>
            </a:extLst>
          </p:cNvPr>
          <p:cNvSpPr>
            <a:spLocks noGrp="1"/>
          </p:cNvSpPr>
          <p:nvPr>
            <p:ph type="sldNum" sz="quarter" idx="12"/>
          </p:nvPr>
        </p:nvSpPr>
        <p:spPr/>
        <p:txBody>
          <a:bodyPr/>
          <a:lstStyle/>
          <a:p>
            <a:fld id="{E95A3EA4-12DA-4DC0-A497-DF4EBF7640AC}" type="slidenum">
              <a:rPr lang="en-PK" smtClean="0"/>
              <a:t>‹#›</a:t>
            </a:fld>
            <a:endParaRPr lang="en-PK"/>
          </a:p>
        </p:txBody>
      </p:sp>
    </p:spTree>
    <p:extLst>
      <p:ext uri="{BB962C8B-B14F-4D97-AF65-F5344CB8AC3E}">
        <p14:creationId xmlns:p14="http://schemas.microsoft.com/office/powerpoint/2010/main" val="324707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6EFF04-A887-477C-AC9C-C5A85D3B30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08C527FB-0802-4AC2-AE54-554C6D1640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53FDDB19-E054-4BC9-8E17-A4253F012473}"/>
              </a:ext>
            </a:extLst>
          </p:cNvPr>
          <p:cNvSpPr>
            <a:spLocks noGrp="1"/>
          </p:cNvSpPr>
          <p:nvPr>
            <p:ph type="dt" sz="half" idx="10"/>
          </p:nvPr>
        </p:nvSpPr>
        <p:spPr/>
        <p:txBody>
          <a:bodyPr/>
          <a:lstStyle/>
          <a:p>
            <a:fld id="{C0DC840E-1332-490E-A87E-8E06388F6A76}" type="datetimeFigureOut">
              <a:rPr lang="en-PK" smtClean="0"/>
              <a:t>06/01/2021</a:t>
            </a:fld>
            <a:endParaRPr lang="en-PK"/>
          </a:p>
        </p:txBody>
      </p:sp>
      <p:sp>
        <p:nvSpPr>
          <p:cNvPr id="5" name="Footer Placeholder 4">
            <a:extLst>
              <a:ext uri="{FF2B5EF4-FFF2-40B4-BE49-F238E27FC236}">
                <a16:creationId xmlns:a16="http://schemas.microsoft.com/office/drawing/2014/main" id="{4A539B6B-EC4D-4436-8514-78705A71622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D97C0CBE-6A9E-4346-B355-4565C157D981}"/>
              </a:ext>
            </a:extLst>
          </p:cNvPr>
          <p:cNvSpPr>
            <a:spLocks noGrp="1"/>
          </p:cNvSpPr>
          <p:nvPr>
            <p:ph type="sldNum" sz="quarter" idx="12"/>
          </p:nvPr>
        </p:nvSpPr>
        <p:spPr/>
        <p:txBody>
          <a:bodyPr/>
          <a:lstStyle/>
          <a:p>
            <a:fld id="{E95A3EA4-12DA-4DC0-A497-DF4EBF7640AC}" type="slidenum">
              <a:rPr lang="en-PK" smtClean="0"/>
              <a:t>‹#›</a:t>
            </a:fld>
            <a:endParaRPr lang="en-PK"/>
          </a:p>
        </p:txBody>
      </p:sp>
    </p:spTree>
    <p:extLst>
      <p:ext uri="{BB962C8B-B14F-4D97-AF65-F5344CB8AC3E}">
        <p14:creationId xmlns:p14="http://schemas.microsoft.com/office/powerpoint/2010/main" val="792885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6"/>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00206"/>
            <a:ext cx="53848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B3E2524-E97F-494D-AE0B-F9E3BE69F9FD}" type="slidenum">
              <a:rPr lang="en-US"/>
              <a:pPr>
                <a:defRPr/>
              </a:pPr>
              <a:t>‹#›</a:t>
            </a:fld>
            <a:endParaRPr lang="en-US"/>
          </a:p>
        </p:txBody>
      </p:sp>
    </p:spTree>
    <p:extLst>
      <p:ext uri="{BB962C8B-B14F-4D97-AF65-F5344CB8AC3E}">
        <p14:creationId xmlns:p14="http://schemas.microsoft.com/office/powerpoint/2010/main" val="3865445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6"/>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211E8B50-390E-4801-A004-25F71F4C321B}" type="slidenum">
              <a:rPr lang="en-US"/>
              <a:pPr>
                <a:defRPr/>
              </a:pPr>
              <a:t>‹#›</a:t>
            </a:fld>
            <a:endParaRPr lang="en-US"/>
          </a:p>
        </p:txBody>
      </p:sp>
    </p:spTree>
    <p:extLst>
      <p:ext uri="{BB962C8B-B14F-4D97-AF65-F5344CB8AC3E}">
        <p14:creationId xmlns:p14="http://schemas.microsoft.com/office/powerpoint/2010/main" val="3761081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3938642"/>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4E9A4CD-4B12-453E-A0E8-9937E45F0548}" type="slidenum">
              <a:rPr lang="en-US"/>
              <a:pPr>
                <a:defRPr/>
              </a:pPr>
              <a:t>‹#›</a:t>
            </a:fld>
            <a:endParaRPr lang="en-US"/>
          </a:p>
        </p:txBody>
      </p:sp>
    </p:spTree>
    <p:extLst>
      <p:ext uri="{BB962C8B-B14F-4D97-AF65-F5344CB8AC3E}">
        <p14:creationId xmlns:p14="http://schemas.microsoft.com/office/powerpoint/2010/main" val="3801607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CCE8-E4F5-4182-BE58-224683C49D1D}"/>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4E997625-F84D-4570-9B9E-9AA6AC6464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263400B1-CDEE-4346-B1C2-6F1CF146790B}"/>
              </a:ext>
            </a:extLst>
          </p:cNvPr>
          <p:cNvSpPr>
            <a:spLocks noGrp="1"/>
          </p:cNvSpPr>
          <p:nvPr>
            <p:ph type="dt" sz="half" idx="10"/>
          </p:nvPr>
        </p:nvSpPr>
        <p:spPr/>
        <p:txBody>
          <a:bodyPr/>
          <a:lstStyle/>
          <a:p>
            <a:fld id="{C0DC840E-1332-490E-A87E-8E06388F6A76}" type="datetimeFigureOut">
              <a:rPr lang="en-PK" smtClean="0"/>
              <a:t>06/01/2021</a:t>
            </a:fld>
            <a:endParaRPr lang="en-PK"/>
          </a:p>
        </p:txBody>
      </p:sp>
      <p:sp>
        <p:nvSpPr>
          <p:cNvPr id="5" name="Footer Placeholder 4">
            <a:extLst>
              <a:ext uri="{FF2B5EF4-FFF2-40B4-BE49-F238E27FC236}">
                <a16:creationId xmlns:a16="http://schemas.microsoft.com/office/drawing/2014/main" id="{FFD29382-364E-4DBD-B8E5-37A88E41182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4BCE6BE-39C2-4663-805E-AB68D10F06DB}"/>
              </a:ext>
            </a:extLst>
          </p:cNvPr>
          <p:cNvSpPr>
            <a:spLocks noGrp="1"/>
          </p:cNvSpPr>
          <p:nvPr>
            <p:ph type="sldNum" sz="quarter" idx="12"/>
          </p:nvPr>
        </p:nvSpPr>
        <p:spPr/>
        <p:txBody>
          <a:bodyPr/>
          <a:lstStyle/>
          <a:p>
            <a:fld id="{E95A3EA4-12DA-4DC0-A497-DF4EBF7640AC}" type="slidenum">
              <a:rPr lang="en-PK" smtClean="0"/>
              <a:t>‹#›</a:t>
            </a:fld>
            <a:endParaRPr lang="en-PK"/>
          </a:p>
        </p:txBody>
      </p:sp>
    </p:spTree>
    <p:extLst>
      <p:ext uri="{BB962C8B-B14F-4D97-AF65-F5344CB8AC3E}">
        <p14:creationId xmlns:p14="http://schemas.microsoft.com/office/powerpoint/2010/main" val="822737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B8C79-2D46-4ABD-937C-CA73CCD320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1DBEAED4-7003-4376-ABD6-0F08099871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315C2E-DA2A-4B1B-B670-30C31B597B71}"/>
              </a:ext>
            </a:extLst>
          </p:cNvPr>
          <p:cNvSpPr>
            <a:spLocks noGrp="1"/>
          </p:cNvSpPr>
          <p:nvPr>
            <p:ph type="dt" sz="half" idx="10"/>
          </p:nvPr>
        </p:nvSpPr>
        <p:spPr/>
        <p:txBody>
          <a:bodyPr/>
          <a:lstStyle/>
          <a:p>
            <a:fld id="{C0DC840E-1332-490E-A87E-8E06388F6A76}" type="datetimeFigureOut">
              <a:rPr lang="en-PK" smtClean="0"/>
              <a:t>06/01/2021</a:t>
            </a:fld>
            <a:endParaRPr lang="en-PK"/>
          </a:p>
        </p:txBody>
      </p:sp>
      <p:sp>
        <p:nvSpPr>
          <p:cNvPr id="5" name="Footer Placeholder 4">
            <a:extLst>
              <a:ext uri="{FF2B5EF4-FFF2-40B4-BE49-F238E27FC236}">
                <a16:creationId xmlns:a16="http://schemas.microsoft.com/office/drawing/2014/main" id="{DFFAB020-59FA-4DF2-8A29-ACA91026170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3DD06A39-EA3D-4EE5-8AE4-134DBD47F909}"/>
              </a:ext>
            </a:extLst>
          </p:cNvPr>
          <p:cNvSpPr>
            <a:spLocks noGrp="1"/>
          </p:cNvSpPr>
          <p:nvPr>
            <p:ph type="sldNum" sz="quarter" idx="12"/>
          </p:nvPr>
        </p:nvSpPr>
        <p:spPr/>
        <p:txBody>
          <a:bodyPr/>
          <a:lstStyle/>
          <a:p>
            <a:fld id="{E95A3EA4-12DA-4DC0-A497-DF4EBF7640AC}" type="slidenum">
              <a:rPr lang="en-PK" smtClean="0"/>
              <a:t>‹#›</a:t>
            </a:fld>
            <a:endParaRPr lang="en-PK"/>
          </a:p>
        </p:txBody>
      </p:sp>
    </p:spTree>
    <p:extLst>
      <p:ext uri="{BB962C8B-B14F-4D97-AF65-F5344CB8AC3E}">
        <p14:creationId xmlns:p14="http://schemas.microsoft.com/office/powerpoint/2010/main" val="161076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EE00-A33A-4867-8EE7-7AEF8EC13657}"/>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71702E83-DDBC-4316-BDA5-6E1F46D19B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42A07606-F517-4427-853A-FD92CF753E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EA9DB0EA-42FD-4E4B-BD5A-B1E00F0E58DA}"/>
              </a:ext>
            </a:extLst>
          </p:cNvPr>
          <p:cNvSpPr>
            <a:spLocks noGrp="1"/>
          </p:cNvSpPr>
          <p:nvPr>
            <p:ph type="dt" sz="half" idx="10"/>
          </p:nvPr>
        </p:nvSpPr>
        <p:spPr/>
        <p:txBody>
          <a:bodyPr/>
          <a:lstStyle/>
          <a:p>
            <a:fld id="{C0DC840E-1332-490E-A87E-8E06388F6A76}" type="datetimeFigureOut">
              <a:rPr lang="en-PK" smtClean="0"/>
              <a:t>06/01/2021</a:t>
            </a:fld>
            <a:endParaRPr lang="en-PK"/>
          </a:p>
        </p:txBody>
      </p:sp>
      <p:sp>
        <p:nvSpPr>
          <p:cNvPr id="6" name="Footer Placeholder 5">
            <a:extLst>
              <a:ext uri="{FF2B5EF4-FFF2-40B4-BE49-F238E27FC236}">
                <a16:creationId xmlns:a16="http://schemas.microsoft.com/office/drawing/2014/main" id="{2EF2EB62-E784-4AAE-A1BA-8A3BA7B4CA4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A5ABD59B-4E0B-44DD-906D-6ECE6DC171F9}"/>
              </a:ext>
            </a:extLst>
          </p:cNvPr>
          <p:cNvSpPr>
            <a:spLocks noGrp="1"/>
          </p:cNvSpPr>
          <p:nvPr>
            <p:ph type="sldNum" sz="quarter" idx="12"/>
          </p:nvPr>
        </p:nvSpPr>
        <p:spPr/>
        <p:txBody>
          <a:bodyPr/>
          <a:lstStyle/>
          <a:p>
            <a:fld id="{E95A3EA4-12DA-4DC0-A497-DF4EBF7640AC}" type="slidenum">
              <a:rPr lang="en-PK" smtClean="0"/>
              <a:t>‹#›</a:t>
            </a:fld>
            <a:endParaRPr lang="en-PK"/>
          </a:p>
        </p:txBody>
      </p:sp>
    </p:spTree>
    <p:extLst>
      <p:ext uri="{BB962C8B-B14F-4D97-AF65-F5344CB8AC3E}">
        <p14:creationId xmlns:p14="http://schemas.microsoft.com/office/powerpoint/2010/main" val="2119544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618C-74DA-45B7-A8F7-3A4D161234F1}"/>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4E210DB5-1FCD-4F74-BF93-D371F1C789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4E2DE2-41D9-4471-8EB4-20BCCEFD33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1D183447-08A2-4C44-AF81-D841536B06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C38A43-E5DA-489E-9D0C-11DB981991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279FB37F-0A0D-4AFB-9E8D-18B77BE7191B}"/>
              </a:ext>
            </a:extLst>
          </p:cNvPr>
          <p:cNvSpPr>
            <a:spLocks noGrp="1"/>
          </p:cNvSpPr>
          <p:nvPr>
            <p:ph type="dt" sz="half" idx="10"/>
          </p:nvPr>
        </p:nvSpPr>
        <p:spPr/>
        <p:txBody>
          <a:bodyPr/>
          <a:lstStyle/>
          <a:p>
            <a:fld id="{C0DC840E-1332-490E-A87E-8E06388F6A76}" type="datetimeFigureOut">
              <a:rPr lang="en-PK" smtClean="0"/>
              <a:t>06/01/2021</a:t>
            </a:fld>
            <a:endParaRPr lang="en-PK"/>
          </a:p>
        </p:txBody>
      </p:sp>
      <p:sp>
        <p:nvSpPr>
          <p:cNvPr id="8" name="Footer Placeholder 7">
            <a:extLst>
              <a:ext uri="{FF2B5EF4-FFF2-40B4-BE49-F238E27FC236}">
                <a16:creationId xmlns:a16="http://schemas.microsoft.com/office/drawing/2014/main" id="{DCD94220-8FDA-4F48-88FF-B299CEA4A60B}"/>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9AB66CF5-2E45-4B7A-94B0-3709FDB6DE98}"/>
              </a:ext>
            </a:extLst>
          </p:cNvPr>
          <p:cNvSpPr>
            <a:spLocks noGrp="1"/>
          </p:cNvSpPr>
          <p:nvPr>
            <p:ph type="sldNum" sz="quarter" idx="12"/>
          </p:nvPr>
        </p:nvSpPr>
        <p:spPr/>
        <p:txBody>
          <a:bodyPr/>
          <a:lstStyle/>
          <a:p>
            <a:fld id="{E95A3EA4-12DA-4DC0-A497-DF4EBF7640AC}" type="slidenum">
              <a:rPr lang="en-PK" smtClean="0"/>
              <a:t>‹#›</a:t>
            </a:fld>
            <a:endParaRPr lang="en-PK"/>
          </a:p>
        </p:txBody>
      </p:sp>
    </p:spTree>
    <p:extLst>
      <p:ext uri="{BB962C8B-B14F-4D97-AF65-F5344CB8AC3E}">
        <p14:creationId xmlns:p14="http://schemas.microsoft.com/office/powerpoint/2010/main" val="3389217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35942-B451-4838-BE0E-C928581ACE5F}"/>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A4635698-EA92-4E63-9E44-6C157695CB52}"/>
              </a:ext>
            </a:extLst>
          </p:cNvPr>
          <p:cNvSpPr>
            <a:spLocks noGrp="1"/>
          </p:cNvSpPr>
          <p:nvPr>
            <p:ph type="dt" sz="half" idx="10"/>
          </p:nvPr>
        </p:nvSpPr>
        <p:spPr/>
        <p:txBody>
          <a:bodyPr/>
          <a:lstStyle/>
          <a:p>
            <a:fld id="{C0DC840E-1332-490E-A87E-8E06388F6A76}" type="datetimeFigureOut">
              <a:rPr lang="en-PK" smtClean="0"/>
              <a:t>06/01/2021</a:t>
            </a:fld>
            <a:endParaRPr lang="en-PK"/>
          </a:p>
        </p:txBody>
      </p:sp>
      <p:sp>
        <p:nvSpPr>
          <p:cNvPr id="4" name="Footer Placeholder 3">
            <a:extLst>
              <a:ext uri="{FF2B5EF4-FFF2-40B4-BE49-F238E27FC236}">
                <a16:creationId xmlns:a16="http://schemas.microsoft.com/office/drawing/2014/main" id="{1AC923B4-CB36-4140-BFCC-2B8C8025DA60}"/>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127F4B61-C409-4579-B3E4-1DF270798A6D}"/>
              </a:ext>
            </a:extLst>
          </p:cNvPr>
          <p:cNvSpPr>
            <a:spLocks noGrp="1"/>
          </p:cNvSpPr>
          <p:nvPr>
            <p:ph type="sldNum" sz="quarter" idx="12"/>
          </p:nvPr>
        </p:nvSpPr>
        <p:spPr/>
        <p:txBody>
          <a:bodyPr/>
          <a:lstStyle/>
          <a:p>
            <a:fld id="{E95A3EA4-12DA-4DC0-A497-DF4EBF7640AC}" type="slidenum">
              <a:rPr lang="en-PK" smtClean="0"/>
              <a:t>‹#›</a:t>
            </a:fld>
            <a:endParaRPr lang="en-PK"/>
          </a:p>
        </p:txBody>
      </p:sp>
    </p:spTree>
    <p:extLst>
      <p:ext uri="{BB962C8B-B14F-4D97-AF65-F5344CB8AC3E}">
        <p14:creationId xmlns:p14="http://schemas.microsoft.com/office/powerpoint/2010/main" val="3478994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EEDDC5-EB3C-498A-B5F0-7C892BFAC86E}"/>
              </a:ext>
            </a:extLst>
          </p:cNvPr>
          <p:cNvSpPr>
            <a:spLocks noGrp="1"/>
          </p:cNvSpPr>
          <p:nvPr>
            <p:ph type="dt" sz="half" idx="10"/>
          </p:nvPr>
        </p:nvSpPr>
        <p:spPr/>
        <p:txBody>
          <a:bodyPr/>
          <a:lstStyle/>
          <a:p>
            <a:fld id="{C0DC840E-1332-490E-A87E-8E06388F6A76}" type="datetimeFigureOut">
              <a:rPr lang="en-PK" smtClean="0"/>
              <a:t>06/01/2021</a:t>
            </a:fld>
            <a:endParaRPr lang="en-PK"/>
          </a:p>
        </p:txBody>
      </p:sp>
      <p:sp>
        <p:nvSpPr>
          <p:cNvPr id="3" name="Footer Placeholder 2">
            <a:extLst>
              <a:ext uri="{FF2B5EF4-FFF2-40B4-BE49-F238E27FC236}">
                <a16:creationId xmlns:a16="http://schemas.microsoft.com/office/drawing/2014/main" id="{6DE1E4B3-7B02-4A1E-881D-ADC2136F8A70}"/>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AB713A9D-8378-4C97-BB8C-55368C21BC6B}"/>
              </a:ext>
            </a:extLst>
          </p:cNvPr>
          <p:cNvSpPr>
            <a:spLocks noGrp="1"/>
          </p:cNvSpPr>
          <p:nvPr>
            <p:ph type="sldNum" sz="quarter" idx="12"/>
          </p:nvPr>
        </p:nvSpPr>
        <p:spPr/>
        <p:txBody>
          <a:bodyPr/>
          <a:lstStyle/>
          <a:p>
            <a:fld id="{E95A3EA4-12DA-4DC0-A497-DF4EBF7640AC}" type="slidenum">
              <a:rPr lang="en-PK" smtClean="0"/>
              <a:t>‹#›</a:t>
            </a:fld>
            <a:endParaRPr lang="en-PK"/>
          </a:p>
        </p:txBody>
      </p:sp>
    </p:spTree>
    <p:extLst>
      <p:ext uri="{BB962C8B-B14F-4D97-AF65-F5344CB8AC3E}">
        <p14:creationId xmlns:p14="http://schemas.microsoft.com/office/powerpoint/2010/main" val="2160210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B94E-1691-45FE-A894-322A696F00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E151299C-ECD9-4AB2-8B81-15789A3393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862F661B-758B-4280-B198-B0737AAEDF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6167D4-02F0-432F-A67F-51365580907F}"/>
              </a:ext>
            </a:extLst>
          </p:cNvPr>
          <p:cNvSpPr>
            <a:spLocks noGrp="1"/>
          </p:cNvSpPr>
          <p:nvPr>
            <p:ph type="dt" sz="half" idx="10"/>
          </p:nvPr>
        </p:nvSpPr>
        <p:spPr/>
        <p:txBody>
          <a:bodyPr/>
          <a:lstStyle/>
          <a:p>
            <a:fld id="{C0DC840E-1332-490E-A87E-8E06388F6A76}" type="datetimeFigureOut">
              <a:rPr lang="en-PK" smtClean="0"/>
              <a:t>06/01/2021</a:t>
            </a:fld>
            <a:endParaRPr lang="en-PK"/>
          </a:p>
        </p:txBody>
      </p:sp>
      <p:sp>
        <p:nvSpPr>
          <p:cNvPr id="6" name="Footer Placeholder 5">
            <a:extLst>
              <a:ext uri="{FF2B5EF4-FFF2-40B4-BE49-F238E27FC236}">
                <a16:creationId xmlns:a16="http://schemas.microsoft.com/office/drawing/2014/main" id="{FF697250-FFA0-45D5-B04D-0989BE23E5E1}"/>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0E49C367-E2D2-4E1D-AAFF-A0C44F627F86}"/>
              </a:ext>
            </a:extLst>
          </p:cNvPr>
          <p:cNvSpPr>
            <a:spLocks noGrp="1"/>
          </p:cNvSpPr>
          <p:nvPr>
            <p:ph type="sldNum" sz="quarter" idx="12"/>
          </p:nvPr>
        </p:nvSpPr>
        <p:spPr/>
        <p:txBody>
          <a:bodyPr/>
          <a:lstStyle/>
          <a:p>
            <a:fld id="{E95A3EA4-12DA-4DC0-A497-DF4EBF7640AC}" type="slidenum">
              <a:rPr lang="en-PK" smtClean="0"/>
              <a:t>‹#›</a:t>
            </a:fld>
            <a:endParaRPr lang="en-PK"/>
          </a:p>
        </p:txBody>
      </p:sp>
    </p:spTree>
    <p:extLst>
      <p:ext uri="{BB962C8B-B14F-4D97-AF65-F5344CB8AC3E}">
        <p14:creationId xmlns:p14="http://schemas.microsoft.com/office/powerpoint/2010/main" val="4231965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E902-5C38-4128-99B8-FDA060EB8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0FB76ECA-2801-4FB7-A4A0-A2E4B1748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2B489585-0329-49E6-845F-75890442F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AFACF-206B-47E7-802D-0D654765204C}"/>
              </a:ext>
            </a:extLst>
          </p:cNvPr>
          <p:cNvSpPr>
            <a:spLocks noGrp="1"/>
          </p:cNvSpPr>
          <p:nvPr>
            <p:ph type="dt" sz="half" idx="10"/>
          </p:nvPr>
        </p:nvSpPr>
        <p:spPr/>
        <p:txBody>
          <a:bodyPr/>
          <a:lstStyle/>
          <a:p>
            <a:fld id="{C0DC840E-1332-490E-A87E-8E06388F6A76}" type="datetimeFigureOut">
              <a:rPr lang="en-PK" smtClean="0"/>
              <a:t>06/01/2021</a:t>
            </a:fld>
            <a:endParaRPr lang="en-PK"/>
          </a:p>
        </p:txBody>
      </p:sp>
      <p:sp>
        <p:nvSpPr>
          <p:cNvPr id="6" name="Footer Placeholder 5">
            <a:extLst>
              <a:ext uri="{FF2B5EF4-FFF2-40B4-BE49-F238E27FC236}">
                <a16:creationId xmlns:a16="http://schemas.microsoft.com/office/drawing/2014/main" id="{0B2AB55C-9145-41C6-BDC4-F5A6659E96DD}"/>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404CD471-018B-4ACB-A9E8-259247FEBFF7}"/>
              </a:ext>
            </a:extLst>
          </p:cNvPr>
          <p:cNvSpPr>
            <a:spLocks noGrp="1"/>
          </p:cNvSpPr>
          <p:nvPr>
            <p:ph type="sldNum" sz="quarter" idx="12"/>
          </p:nvPr>
        </p:nvSpPr>
        <p:spPr/>
        <p:txBody>
          <a:bodyPr/>
          <a:lstStyle/>
          <a:p>
            <a:fld id="{E95A3EA4-12DA-4DC0-A497-DF4EBF7640AC}" type="slidenum">
              <a:rPr lang="en-PK" smtClean="0"/>
              <a:t>‹#›</a:t>
            </a:fld>
            <a:endParaRPr lang="en-PK"/>
          </a:p>
        </p:txBody>
      </p:sp>
    </p:spTree>
    <p:extLst>
      <p:ext uri="{BB962C8B-B14F-4D97-AF65-F5344CB8AC3E}">
        <p14:creationId xmlns:p14="http://schemas.microsoft.com/office/powerpoint/2010/main" val="3974274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E8F15E-3A71-4417-B85A-68993F62C5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3D2DC63E-FEA3-4180-9B52-2C6460BC3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C46A6B48-1A3B-48FE-A62B-EAD71CE10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C840E-1332-490E-A87E-8E06388F6A76}" type="datetimeFigureOut">
              <a:rPr lang="en-PK" smtClean="0"/>
              <a:t>06/01/2021</a:t>
            </a:fld>
            <a:endParaRPr lang="en-PK"/>
          </a:p>
        </p:txBody>
      </p:sp>
      <p:sp>
        <p:nvSpPr>
          <p:cNvPr id="5" name="Footer Placeholder 4">
            <a:extLst>
              <a:ext uri="{FF2B5EF4-FFF2-40B4-BE49-F238E27FC236}">
                <a16:creationId xmlns:a16="http://schemas.microsoft.com/office/drawing/2014/main" id="{740A0418-41BF-4639-BB52-8F53F00B2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C9BFEC0F-4891-44E9-B7B0-2B8F7097F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A3EA4-12DA-4DC0-A497-DF4EBF7640AC}" type="slidenum">
              <a:rPr lang="en-PK" smtClean="0"/>
              <a:t>‹#›</a:t>
            </a:fld>
            <a:endParaRPr lang="en-PK"/>
          </a:p>
        </p:txBody>
      </p:sp>
    </p:spTree>
    <p:extLst>
      <p:ext uri="{BB962C8B-B14F-4D97-AF65-F5344CB8AC3E}">
        <p14:creationId xmlns:p14="http://schemas.microsoft.com/office/powerpoint/2010/main" val="2816257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oleObject" Target="../embeddings/oleObject4.bin"/><Relationship Id="rId1" Type="http://schemas.openxmlformats.org/officeDocument/2006/relationships/slideLayout" Target="../slideLayouts/slideLayout12.xml"/><Relationship Id="rId6" Type="http://schemas.openxmlformats.org/officeDocument/2006/relationships/oleObject" Target="../embeddings/oleObject6.bin"/><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customXml" Target="../ink/ink3.xml"/><Relationship Id="rId4" Type="http://schemas.openxmlformats.org/officeDocument/2006/relationships/oleObject" Target="../embeddings/oleObject5.bin"/><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customXml" Target="../ink/ink4.xml"/><Relationship Id="rId2" Type="http://schemas.openxmlformats.org/officeDocument/2006/relationships/oleObject" Target="../embeddings/oleObject8.bin"/><Relationship Id="rId1" Type="http://schemas.openxmlformats.org/officeDocument/2006/relationships/slideLayout" Target="../slideLayouts/slideLayout12.xml"/><Relationship Id="rId6" Type="http://schemas.openxmlformats.org/officeDocument/2006/relationships/oleObject" Target="../embeddings/oleObject10.bin"/><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13.bin"/><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customXml" Target="../ink/ink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oleObject" Target="../embeddings/oleObject16.bin"/><Relationship Id="rId4" Type="http://schemas.openxmlformats.org/officeDocument/2006/relationships/image" Target="../media/image16.emf"/><Relationship Id="rId9" Type="http://schemas.openxmlformats.org/officeDocument/2006/relationships/image" Target="../media/image19.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1.wmf"/><Relationship Id="rId5" Type="http://schemas.openxmlformats.org/officeDocument/2006/relationships/oleObject" Target="../embeddings/oleObject19.bin"/><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8.wmf"/><Relationship Id="rId11" Type="http://schemas.openxmlformats.org/officeDocument/2006/relationships/image" Target="../media/image31.png"/><Relationship Id="rId5" Type="http://schemas.openxmlformats.org/officeDocument/2006/relationships/oleObject" Target="../embeddings/oleObject23.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25.bin"/></Relationships>
</file>

<file path=ppt/slides/_rels/slide21.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image" Target="../media/image36.png"/><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28.wmf"/><Relationship Id="rId11" Type="http://schemas.openxmlformats.org/officeDocument/2006/relationships/image" Target="../media/image34.png"/><Relationship Id="rId5" Type="http://schemas.openxmlformats.org/officeDocument/2006/relationships/oleObject" Target="../embeddings/oleObject27.bin"/><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oleObject" Target="../embeddings/oleObject29.bin"/><Relationship Id="rId1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image" Target="../media/image44.jpe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1.wmf"/><Relationship Id="rId5" Type="http://schemas.openxmlformats.org/officeDocument/2006/relationships/image" Target="../media/image45.png"/><Relationship Id="rId10" Type="http://schemas.openxmlformats.org/officeDocument/2006/relationships/oleObject" Target="../embeddings/oleObject31.bin"/><Relationship Id="rId4" Type="http://schemas.openxmlformats.org/officeDocument/2006/relationships/image" Target="../media/image47.png"/><Relationship Id="rId9" Type="http://schemas.openxmlformats.org/officeDocument/2006/relationships/image" Target="../media/image50.wmf"/></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oleObject" Target="../embeddings/oleObject32.bin"/><Relationship Id="rId1" Type="http://schemas.openxmlformats.org/officeDocument/2006/relationships/slideLayout" Target="../slideLayouts/slideLayout2.xml"/><Relationship Id="rId5" Type="http://schemas.openxmlformats.org/officeDocument/2006/relationships/image" Target="../media/image61.wmf"/><Relationship Id="rId4" Type="http://schemas.openxmlformats.org/officeDocument/2006/relationships/oleObject" Target="../embeddings/oleObject33.bin"/></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oleObject" Target="../embeddings/oleObject34.bin"/><Relationship Id="rId1" Type="http://schemas.openxmlformats.org/officeDocument/2006/relationships/slideLayout" Target="../slideLayouts/slideLayout2.xml"/><Relationship Id="rId5" Type="http://schemas.openxmlformats.org/officeDocument/2006/relationships/image" Target="../media/image61.wmf"/><Relationship Id="rId4" Type="http://schemas.openxmlformats.org/officeDocument/2006/relationships/oleObject" Target="../embeddings/oleObject35.bin"/></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oleObject" Target="../embeddings/oleObject36.bin"/><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oleObject" Target="../embeddings/oleObject37.bin"/></Relationships>
</file>

<file path=ppt/slides/_rels/slide33.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image" Target="../media/image64.jpeg"/><Relationship Id="rId1" Type="http://schemas.openxmlformats.org/officeDocument/2006/relationships/slideLayout" Target="../slideLayouts/slideLayout12.xml"/><Relationship Id="rId6" Type="http://schemas.openxmlformats.org/officeDocument/2006/relationships/image" Target="../media/image66.wmf"/><Relationship Id="rId5" Type="http://schemas.openxmlformats.org/officeDocument/2006/relationships/oleObject" Target="../embeddings/oleObject39.bin"/><Relationship Id="rId4" Type="http://schemas.openxmlformats.org/officeDocument/2006/relationships/image" Target="../media/image65.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6.wmf"/><Relationship Id="rId5" Type="http://schemas.openxmlformats.org/officeDocument/2006/relationships/oleObject" Target="../embeddings/oleObject42.bin"/><Relationship Id="rId4" Type="http://schemas.openxmlformats.org/officeDocument/2006/relationships/image" Target="../media/image65.wmf"/></Relationships>
</file>

<file path=ppt/slides/_rels/slide35.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oleObject" Target="../embeddings/oleObject43.bin"/><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wmf"/><Relationship Id="rId4" Type="http://schemas.openxmlformats.org/officeDocument/2006/relationships/oleObject" Target="../embeddings/oleObject44.bin"/></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3.wmf"/><Relationship Id="rId4" Type="http://schemas.openxmlformats.org/officeDocument/2006/relationships/oleObject" Target="../embeddings/oleObject45.bin"/></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oleObject" Target="../embeddings/oleObject46.bin"/><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78.wmf"/><Relationship Id="rId5" Type="http://schemas.openxmlformats.org/officeDocument/2006/relationships/oleObject" Target="../embeddings/oleObject47.bin"/><Relationship Id="rId10" Type="http://schemas.openxmlformats.org/officeDocument/2006/relationships/image" Target="../media/image82.png"/><Relationship Id="rId4" Type="http://schemas.openxmlformats.org/officeDocument/2006/relationships/image" Target="../media/image73.wmf"/><Relationship Id="rId9"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3.w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5.wmf"/><Relationship Id="rId5" Type="http://schemas.openxmlformats.org/officeDocument/2006/relationships/oleObject" Target="../embeddings/oleObject50.bin"/><Relationship Id="rId4" Type="http://schemas.openxmlformats.org/officeDocument/2006/relationships/image" Target="../media/image84.wmf"/><Relationship Id="rId9" Type="http://schemas.openxmlformats.org/officeDocument/2006/relationships/image" Target="../media/image8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oleObject" Target="../embeddings/oleObject57.bin"/><Relationship Id="rId18" Type="http://schemas.openxmlformats.org/officeDocument/2006/relationships/image" Target="../media/image95.wmf"/><Relationship Id="rId3" Type="http://schemas.openxmlformats.org/officeDocument/2006/relationships/image" Target="../media/image88.wmf"/><Relationship Id="rId7" Type="http://schemas.openxmlformats.org/officeDocument/2006/relationships/image" Target="../media/image90.wmf"/><Relationship Id="rId12" Type="http://schemas.openxmlformats.org/officeDocument/2006/relationships/image" Target="../media/image73.wmf"/><Relationship Id="rId17" Type="http://schemas.openxmlformats.org/officeDocument/2006/relationships/oleObject" Target="../embeddings/oleObject59.bin"/><Relationship Id="rId2" Type="http://schemas.openxmlformats.org/officeDocument/2006/relationships/oleObject" Target="../embeddings/oleObject52.bin"/><Relationship Id="rId16" Type="http://schemas.openxmlformats.org/officeDocument/2006/relationships/image" Target="../media/image94.wmf"/><Relationship Id="rId20" Type="http://schemas.openxmlformats.org/officeDocument/2006/relationships/image" Target="../media/image96.wmf"/><Relationship Id="rId1" Type="http://schemas.openxmlformats.org/officeDocument/2006/relationships/slideLayout" Target="../slideLayouts/slideLayout2.xml"/><Relationship Id="rId6" Type="http://schemas.openxmlformats.org/officeDocument/2006/relationships/oleObject" Target="../embeddings/oleObject54.bin"/><Relationship Id="rId11" Type="http://schemas.openxmlformats.org/officeDocument/2006/relationships/oleObject" Target="../embeddings/oleObject56.bin"/><Relationship Id="rId5" Type="http://schemas.openxmlformats.org/officeDocument/2006/relationships/image" Target="../media/image89.wmf"/><Relationship Id="rId15" Type="http://schemas.openxmlformats.org/officeDocument/2006/relationships/oleObject" Target="../embeddings/oleObject58.bin"/><Relationship Id="rId10" Type="http://schemas.openxmlformats.org/officeDocument/2006/relationships/image" Target="../media/image92.png"/><Relationship Id="rId19" Type="http://schemas.openxmlformats.org/officeDocument/2006/relationships/oleObject" Target="../embeddings/oleObject60.bin"/><Relationship Id="rId4" Type="http://schemas.openxmlformats.org/officeDocument/2006/relationships/oleObject" Target="../embeddings/oleObject53.bin"/><Relationship Id="rId9" Type="http://schemas.openxmlformats.org/officeDocument/2006/relationships/image" Target="../media/image91.wmf"/><Relationship Id="rId14" Type="http://schemas.openxmlformats.org/officeDocument/2006/relationships/image" Target="../media/image93.wmf"/></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3.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customXml" Target="../ink/ink7.xml"/><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customXml" Target="../ink/ink8.xml"/><Relationship Id="rId3" Type="http://schemas.openxmlformats.org/officeDocument/2006/relationships/image" Target="../media/image101.wmf"/><Relationship Id="rId7" Type="http://schemas.openxmlformats.org/officeDocument/2006/relationships/image" Target="../media/image103.wmf"/><Relationship Id="rId12" Type="http://schemas.openxmlformats.org/officeDocument/2006/relationships/image" Target="../media/image106.png"/><Relationship Id="rId2" Type="http://schemas.openxmlformats.org/officeDocument/2006/relationships/oleObject" Target="../embeddings/oleObject61.bin"/><Relationship Id="rId1" Type="http://schemas.openxmlformats.org/officeDocument/2006/relationships/slideLayout" Target="../slideLayouts/slideLayout6.xml"/><Relationship Id="rId6" Type="http://schemas.openxmlformats.org/officeDocument/2006/relationships/oleObject" Target="../embeddings/oleObject63.bin"/><Relationship Id="rId11" Type="http://schemas.openxmlformats.org/officeDocument/2006/relationships/image" Target="../media/image105.wmf"/><Relationship Id="rId5" Type="http://schemas.openxmlformats.org/officeDocument/2006/relationships/image" Target="../media/image102.wmf"/><Relationship Id="rId10" Type="http://schemas.openxmlformats.org/officeDocument/2006/relationships/oleObject" Target="../embeddings/oleObject65.bin"/><Relationship Id="rId4" Type="http://schemas.openxmlformats.org/officeDocument/2006/relationships/oleObject" Target="../embeddings/oleObject62.bin"/><Relationship Id="rId9" Type="http://schemas.openxmlformats.org/officeDocument/2006/relationships/image" Target="../media/image104.wmf"/><Relationship Id="rId14" Type="http://schemas.openxmlformats.org/officeDocument/2006/relationships/image" Target="../media/image110.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111.wmf"/><Relationship Id="rId3" Type="http://schemas.openxmlformats.org/officeDocument/2006/relationships/oleObject" Target="../embeddings/oleObject66.bin"/><Relationship Id="rId7" Type="http://schemas.openxmlformats.org/officeDocument/2006/relationships/image" Target="../media/image108.wmf"/><Relationship Id="rId12" Type="http://schemas.openxmlformats.org/officeDocument/2006/relationships/oleObject" Target="../embeddings/oleObject70.bin"/><Relationship Id="rId17" Type="http://schemas.openxmlformats.org/officeDocument/2006/relationships/image" Target="../media/image113.wmf"/><Relationship Id="rId2" Type="http://schemas.openxmlformats.org/officeDocument/2006/relationships/notesSlide" Target="../notesSlides/notesSlide24.xml"/><Relationship Id="rId16" Type="http://schemas.openxmlformats.org/officeDocument/2006/relationships/oleObject" Target="../embeddings/oleObject72.bin"/><Relationship Id="rId1" Type="http://schemas.openxmlformats.org/officeDocument/2006/relationships/slideLayout" Target="../slideLayouts/slideLayout4.xml"/><Relationship Id="rId6" Type="http://schemas.openxmlformats.org/officeDocument/2006/relationships/oleObject" Target="../embeddings/oleObject67.bin"/><Relationship Id="rId11" Type="http://schemas.openxmlformats.org/officeDocument/2006/relationships/image" Target="../media/image110.wmf"/><Relationship Id="rId5" Type="http://schemas.openxmlformats.org/officeDocument/2006/relationships/image" Target="../media/image107.jpeg"/><Relationship Id="rId15" Type="http://schemas.openxmlformats.org/officeDocument/2006/relationships/image" Target="../media/image112.wmf"/><Relationship Id="rId10" Type="http://schemas.openxmlformats.org/officeDocument/2006/relationships/oleObject" Target="../embeddings/oleObject69.bin"/><Relationship Id="rId4" Type="http://schemas.openxmlformats.org/officeDocument/2006/relationships/image" Target="../media/image73.wmf"/><Relationship Id="rId9" Type="http://schemas.openxmlformats.org/officeDocument/2006/relationships/image" Target="../media/image109.wmf"/><Relationship Id="rId14" Type="http://schemas.openxmlformats.org/officeDocument/2006/relationships/oleObject" Target="../embeddings/oleObject71.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8.png"/><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7.png"/><Relationship Id="rId7" Type="http://schemas.openxmlformats.org/officeDocument/2006/relationships/customXml" Target="../ink/ink10.xml"/><Relationship Id="rId2"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124.png"/><Relationship Id="rId5" Type="http://schemas.openxmlformats.org/officeDocument/2006/relationships/customXml" Target="../ink/ink9.xml"/><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oleObject" Target="../embeddings/oleObject73.bin"/><Relationship Id="rId1" Type="http://schemas.openxmlformats.org/officeDocument/2006/relationships/slideLayout" Target="../slideLayouts/slideLayout12.xml"/><Relationship Id="rId5" Type="http://schemas.openxmlformats.org/officeDocument/2006/relationships/image" Target="../media/image123.png"/><Relationship Id="rId4" Type="http://schemas.openxmlformats.org/officeDocument/2006/relationships/oleObject" Target="../embeddings/oleObject74.bin"/></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oleObject" Target="../embeddings/oleObject75.bin"/><Relationship Id="rId1" Type="http://schemas.openxmlformats.org/officeDocument/2006/relationships/slideLayout" Target="../slideLayouts/slideLayout12.xml"/><Relationship Id="rId5" Type="http://schemas.openxmlformats.org/officeDocument/2006/relationships/image" Target="../media/image127.png"/><Relationship Id="rId4" Type="http://schemas.openxmlformats.org/officeDocument/2006/relationships/oleObject" Target="../embeddings/oleObject76.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0.wmf"/><Relationship Id="rId5" Type="http://schemas.openxmlformats.org/officeDocument/2006/relationships/oleObject" Target="../embeddings/oleObject79.bin"/><Relationship Id="rId4" Type="http://schemas.openxmlformats.org/officeDocument/2006/relationships/image" Target="../media/image129.wmf"/><Relationship Id="rId9" Type="http://schemas.openxmlformats.org/officeDocument/2006/relationships/image" Target="../media/image132.jpe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30.png"/><Relationship Id="rId4" Type="http://schemas.openxmlformats.org/officeDocument/2006/relationships/customXml" Target="../ink/ink1.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8.png"/><Relationship Id="rId4" Type="http://schemas.openxmlformats.org/officeDocument/2006/relationships/image" Target="../media/image157.png"/></Relationships>
</file>

<file path=ppt/slides/_rels/slide7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70.png"/><Relationship Id="rId3" Type="http://schemas.openxmlformats.org/officeDocument/2006/relationships/image" Target="../media/image163.wmf"/><Relationship Id="rId7" Type="http://schemas.openxmlformats.org/officeDocument/2006/relationships/image" Target="../media/image165.wmf"/><Relationship Id="rId12" Type="http://schemas.openxmlformats.org/officeDocument/2006/relationships/image" Target="../media/image169.png"/><Relationship Id="rId2" Type="http://schemas.openxmlformats.org/officeDocument/2006/relationships/oleObject" Target="../embeddings/oleObject81.bin"/><Relationship Id="rId16" Type="http://schemas.openxmlformats.org/officeDocument/2006/relationships/image" Target="../media/image172.wmf"/><Relationship Id="rId1" Type="http://schemas.openxmlformats.org/officeDocument/2006/relationships/slideLayout" Target="../slideLayouts/slideLayout6.xml"/><Relationship Id="rId6" Type="http://schemas.openxmlformats.org/officeDocument/2006/relationships/oleObject" Target="../embeddings/oleObject83.bin"/><Relationship Id="rId11" Type="http://schemas.openxmlformats.org/officeDocument/2006/relationships/image" Target="../media/image168.png"/><Relationship Id="rId5" Type="http://schemas.openxmlformats.org/officeDocument/2006/relationships/image" Target="../media/image164.wmf"/><Relationship Id="rId15" Type="http://schemas.openxmlformats.org/officeDocument/2006/relationships/oleObject" Target="../embeddings/oleObject85.bin"/><Relationship Id="rId10" Type="http://schemas.openxmlformats.org/officeDocument/2006/relationships/image" Target="../media/image167.png"/><Relationship Id="rId4" Type="http://schemas.openxmlformats.org/officeDocument/2006/relationships/oleObject" Target="../embeddings/oleObject82.bin"/><Relationship Id="rId9" Type="http://schemas.openxmlformats.org/officeDocument/2006/relationships/image" Target="../media/image166.wmf"/><Relationship Id="rId14" Type="http://schemas.openxmlformats.org/officeDocument/2006/relationships/image" Target="../media/image171.png"/></Relationships>
</file>

<file path=ppt/slides/_rels/slide73.xml.rels><?xml version="1.0" encoding="UTF-8" standalone="yes"?>
<Relationships xmlns="http://schemas.openxmlformats.org/package/2006/relationships"><Relationship Id="rId3" Type="http://schemas.openxmlformats.org/officeDocument/2006/relationships/image" Target="../media/image173.jpeg"/><Relationship Id="rId7" Type="http://schemas.openxmlformats.org/officeDocument/2006/relationships/image" Target="../media/image175.wmf"/><Relationship Id="rId2" Type="http://schemas.openxmlformats.org/officeDocument/2006/relationships/slideLayout" Target="../slideLayouts/slideLayout4.xml"/><Relationship Id="rId1" Type="http://schemas.openxmlformats.org/officeDocument/2006/relationships/themeOverride" Target="../theme/themeOverride2.xml"/><Relationship Id="rId6" Type="http://schemas.openxmlformats.org/officeDocument/2006/relationships/oleObject" Target="../embeddings/oleObject87.bin"/><Relationship Id="rId5" Type="http://schemas.openxmlformats.org/officeDocument/2006/relationships/image" Target="../media/image174.wmf"/><Relationship Id="rId4" Type="http://schemas.openxmlformats.org/officeDocument/2006/relationships/oleObject" Target="../embeddings/oleObject86.bin"/></Relationships>
</file>

<file path=ppt/slides/_rels/slide7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79.png"/></Relationships>
</file>

<file path=ppt/slides/_rels/slide7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7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oleObject" Target="../embeddings/oleObject93.bin"/><Relationship Id="rId3" Type="http://schemas.openxmlformats.org/officeDocument/2006/relationships/image" Target="../media/image192.wmf"/><Relationship Id="rId7" Type="http://schemas.openxmlformats.org/officeDocument/2006/relationships/image" Target="../media/image194.wmf"/><Relationship Id="rId12" Type="http://schemas.openxmlformats.org/officeDocument/2006/relationships/image" Target="../media/image197.png"/><Relationship Id="rId17" Type="http://schemas.openxmlformats.org/officeDocument/2006/relationships/image" Target="../media/image200.wmf"/><Relationship Id="rId2" Type="http://schemas.openxmlformats.org/officeDocument/2006/relationships/oleObject" Target="../embeddings/oleObject88.bin"/><Relationship Id="rId16" Type="http://schemas.openxmlformats.org/officeDocument/2006/relationships/oleObject" Target="../embeddings/oleObject94.bin"/><Relationship Id="rId1" Type="http://schemas.openxmlformats.org/officeDocument/2006/relationships/slideLayout" Target="../slideLayouts/slideLayout6.xml"/><Relationship Id="rId6" Type="http://schemas.openxmlformats.org/officeDocument/2006/relationships/oleObject" Target="../embeddings/oleObject90.bin"/><Relationship Id="rId11" Type="http://schemas.openxmlformats.org/officeDocument/2006/relationships/image" Target="../media/image196.wmf"/><Relationship Id="rId5" Type="http://schemas.openxmlformats.org/officeDocument/2006/relationships/image" Target="../media/image193.wmf"/><Relationship Id="rId15" Type="http://schemas.openxmlformats.org/officeDocument/2006/relationships/image" Target="../media/image199.png"/><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195.wmf"/><Relationship Id="rId14" Type="http://schemas.openxmlformats.org/officeDocument/2006/relationships/image" Target="../media/image198.wmf"/></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01.wmf"/><Relationship Id="rId7" Type="http://schemas.openxmlformats.org/officeDocument/2006/relationships/image" Target="../media/image203.wmf"/><Relationship Id="rId2" Type="http://schemas.openxmlformats.org/officeDocument/2006/relationships/oleObject" Target="../embeddings/oleObject95.bin"/><Relationship Id="rId1" Type="http://schemas.openxmlformats.org/officeDocument/2006/relationships/slideLayout" Target="../slideLayouts/slideLayout6.xml"/><Relationship Id="rId6" Type="http://schemas.openxmlformats.org/officeDocument/2006/relationships/oleObject" Target="../embeddings/oleObject97.bin"/><Relationship Id="rId5" Type="http://schemas.openxmlformats.org/officeDocument/2006/relationships/image" Target="../media/image202.wmf"/><Relationship Id="rId4" Type="http://schemas.openxmlformats.org/officeDocument/2006/relationships/oleObject" Target="../embeddings/oleObject96.bin"/><Relationship Id="rId9" Type="http://schemas.openxmlformats.org/officeDocument/2006/relationships/image" Target="../media/image205.png"/></Relationships>
</file>

<file path=ppt/slides/_rels/slide81.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oleObject" Target="../embeddings/oleObject98.bin"/><Relationship Id="rId1" Type="http://schemas.openxmlformats.org/officeDocument/2006/relationships/slideLayout" Target="../slideLayouts/slideLayout14.xml"/><Relationship Id="rId5" Type="http://schemas.openxmlformats.org/officeDocument/2006/relationships/image" Target="../media/image207.png"/><Relationship Id="rId4" Type="http://schemas.openxmlformats.org/officeDocument/2006/relationships/oleObject" Target="../embeddings/oleObject99.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03.bin"/><Relationship Id="rId3" Type="http://schemas.openxmlformats.org/officeDocument/2006/relationships/image" Target="../media/image208.wmf"/><Relationship Id="rId7" Type="http://schemas.openxmlformats.org/officeDocument/2006/relationships/image" Target="../media/image210.wmf"/><Relationship Id="rId2" Type="http://schemas.openxmlformats.org/officeDocument/2006/relationships/oleObject" Target="../embeddings/oleObject100.bin"/><Relationship Id="rId1" Type="http://schemas.openxmlformats.org/officeDocument/2006/relationships/slideLayout" Target="../slideLayouts/slideLayout6.xml"/><Relationship Id="rId6" Type="http://schemas.openxmlformats.org/officeDocument/2006/relationships/oleObject" Target="../embeddings/oleObject102.bin"/><Relationship Id="rId11" Type="http://schemas.openxmlformats.org/officeDocument/2006/relationships/image" Target="../media/image213.png"/><Relationship Id="rId5" Type="http://schemas.openxmlformats.org/officeDocument/2006/relationships/image" Target="../media/image209.wmf"/><Relationship Id="rId10" Type="http://schemas.openxmlformats.org/officeDocument/2006/relationships/image" Target="../media/image212.png"/><Relationship Id="rId4" Type="http://schemas.openxmlformats.org/officeDocument/2006/relationships/oleObject" Target="../embeddings/oleObject101.bin"/><Relationship Id="rId9" Type="http://schemas.openxmlformats.org/officeDocument/2006/relationships/image" Target="../media/image211.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image" Target="../media/image214.png"/><Relationship Id="rId7" Type="http://schemas.openxmlformats.org/officeDocument/2006/relationships/image" Target="../media/image216.emf"/><Relationship Id="rId2" Type="http://schemas.openxmlformats.org/officeDocument/2006/relationships/oleObject" Target="../embeddings/oleObject104.bin"/><Relationship Id="rId1" Type="http://schemas.openxmlformats.org/officeDocument/2006/relationships/slideLayout" Target="../slideLayouts/slideLayout12.xml"/><Relationship Id="rId6" Type="http://schemas.openxmlformats.org/officeDocument/2006/relationships/oleObject" Target="../embeddings/oleObject106.bin"/><Relationship Id="rId11" Type="http://schemas.openxmlformats.org/officeDocument/2006/relationships/image" Target="../media/image218.emf"/><Relationship Id="rId5" Type="http://schemas.openxmlformats.org/officeDocument/2006/relationships/image" Target="../media/image215.png"/><Relationship Id="rId10" Type="http://schemas.openxmlformats.org/officeDocument/2006/relationships/oleObject" Target="../embeddings/oleObject108.bin"/><Relationship Id="rId4" Type="http://schemas.openxmlformats.org/officeDocument/2006/relationships/oleObject" Target="../embeddings/oleObject105.bin"/><Relationship Id="rId9" Type="http://schemas.openxmlformats.org/officeDocument/2006/relationships/image" Target="../media/image217.emf"/></Relationships>
</file>

<file path=ppt/slides/_rels/slide84.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1.emf"/><Relationship Id="rId2" Type="http://schemas.openxmlformats.org/officeDocument/2006/relationships/oleObject" Target="../embeddings/oleObject109.bin"/><Relationship Id="rId1" Type="http://schemas.openxmlformats.org/officeDocument/2006/relationships/slideLayout" Target="../slideLayouts/slideLayout12.xml"/><Relationship Id="rId6" Type="http://schemas.openxmlformats.org/officeDocument/2006/relationships/oleObject" Target="../embeddings/oleObject111.bin"/><Relationship Id="rId5" Type="http://schemas.openxmlformats.org/officeDocument/2006/relationships/image" Target="../media/image220.emf"/><Relationship Id="rId4" Type="http://schemas.openxmlformats.org/officeDocument/2006/relationships/oleObject" Target="../embeddings/oleObject110.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227.wmf"/><Relationship Id="rId3" Type="http://schemas.openxmlformats.org/officeDocument/2006/relationships/image" Target="../media/image222.wmf"/><Relationship Id="rId7" Type="http://schemas.openxmlformats.org/officeDocument/2006/relationships/image" Target="../media/image224.wmf"/><Relationship Id="rId12" Type="http://schemas.openxmlformats.org/officeDocument/2006/relationships/oleObject" Target="../embeddings/oleObject117.bin"/><Relationship Id="rId2" Type="http://schemas.openxmlformats.org/officeDocument/2006/relationships/oleObject" Target="../embeddings/oleObject112.bin"/><Relationship Id="rId1" Type="http://schemas.openxmlformats.org/officeDocument/2006/relationships/slideLayout" Target="../slideLayouts/slideLayout2.xml"/><Relationship Id="rId6" Type="http://schemas.openxmlformats.org/officeDocument/2006/relationships/oleObject" Target="../embeddings/oleObject114.bin"/><Relationship Id="rId11" Type="http://schemas.openxmlformats.org/officeDocument/2006/relationships/image" Target="../media/image226.wmf"/><Relationship Id="rId5" Type="http://schemas.openxmlformats.org/officeDocument/2006/relationships/image" Target="../media/image223.wmf"/><Relationship Id="rId10" Type="http://schemas.openxmlformats.org/officeDocument/2006/relationships/oleObject" Target="../embeddings/oleObject116.bin"/><Relationship Id="rId4" Type="http://schemas.openxmlformats.org/officeDocument/2006/relationships/oleObject" Target="../embeddings/oleObject113.bin"/><Relationship Id="rId9" Type="http://schemas.openxmlformats.org/officeDocument/2006/relationships/image" Target="../media/image225.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2.bin"/><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1058825" y="2900030"/>
            <a:ext cx="10074349" cy="1057940"/>
          </a:xfrm>
          <a:solidFill>
            <a:schemeClr val="accent1">
              <a:lumMod val="75000"/>
            </a:schemeClr>
          </a:solidFill>
        </p:spPr>
        <p:txBody>
          <a:bodyPr vert="horz" lIns="91440" tIns="45720" rIns="91440" bIns="45720" rtlCol="0" anchor="ctr">
            <a:normAutofit/>
          </a:bodyPr>
          <a:lstStyle/>
          <a:p>
            <a:r>
              <a:rPr lang="en-US" altLang="en-US" sz="4400" b="1" dirty="0">
                <a:solidFill>
                  <a:schemeClr val="bg1">
                    <a:lumMod val="95000"/>
                  </a:schemeClr>
                </a:solidFill>
                <a:effectLst>
                  <a:outerShdw blurRad="38100" dist="38100" dir="2700000" algn="tl">
                    <a:srgbClr val="000000">
                      <a:alpha val="43137"/>
                    </a:srgbClr>
                  </a:outerShdw>
                </a:effectLst>
              </a:rPr>
              <a:t>Electric Fields and Gauss’s Law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274638"/>
            <a:ext cx="8534400" cy="8683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Charging by Induction</a:t>
            </a:r>
          </a:p>
        </p:txBody>
      </p:sp>
      <p:sp>
        <p:nvSpPr>
          <p:cNvPr id="142339" name="Rectangle 3"/>
          <p:cNvSpPr>
            <a:spLocks noGrp="1" noChangeArrowheads="1"/>
          </p:cNvSpPr>
          <p:nvPr>
            <p:ph type="body" sz="half" idx="1"/>
          </p:nvPr>
        </p:nvSpPr>
        <p:spPr>
          <a:xfrm>
            <a:off x="381000" y="1219200"/>
            <a:ext cx="7143750" cy="5638800"/>
          </a:xfrm>
        </p:spPr>
        <p:txBody>
          <a:bodyPr/>
          <a:lstStyle/>
          <a:p>
            <a:pPr eaLnBrk="1" hangingPunct="1">
              <a:lnSpc>
                <a:spcPct val="90000"/>
              </a:lnSpc>
            </a:pPr>
            <a:r>
              <a:rPr lang="en-US" altLang="en-US"/>
              <a:t>When an object is connected to a conducting wire or pipe buried in the earth, it is said to be </a:t>
            </a:r>
            <a:r>
              <a:rPr lang="en-US" altLang="en-US">
                <a:solidFill>
                  <a:srgbClr val="FF0000"/>
                </a:solidFill>
              </a:rPr>
              <a:t>grounded</a:t>
            </a:r>
          </a:p>
          <a:p>
            <a:pPr eaLnBrk="1" hangingPunct="1">
              <a:lnSpc>
                <a:spcPct val="90000"/>
              </a:lnSpc>
              <a:buFontTx/>
              <a:buNone/>
            </a:pPr>
            <a:endParaRPr lang="en-US" altLang="en-US"/>
          </a:p>
          <a:p>
            <a:pPr eaLnBrk="1" hangingPunct="1">
              <a:lnSpc>
                <a:spcPct val="90000"/>
              </a:lnSpc>
            </a:pPr>
            <a:r>
              <a:rPr lang="en-US" altLang="en-US"/>
              <a:t>A grounded conducting wire is connected to the sphere and allows some of the electrons to move from the sphere </a:t>
            </a:r>
            <a:r>
              <a:rPr lang="en-US" altLang="en-US">
                <a:solidFill>
                  <a:schemeClr val="hlink"/>
                </a:solidFill>
              </a:rPr>
              <a:t>to the ground</a:t>
            </a:r>
          </a:p>
          <a:p>
            <a:pPr eaLnBrk="1" hangingPunct="1">
              <a:lnSpc>
                <a:spcPct val="90000"/>
              </a:lnSpc>
              <a:buFontTx/>
              <a:buNone/>
            </a:pPr>
            <a:endParaRPr lang="en-US" altLang="en-US"/>
          </a:p>
          <a:p>
            <a:pPr eaLnBrk="1" hangingPunct="1">
              <a:lnSpc>
                <a:spcPct val="90000"/>
              </a:lnSpc>
            </a:pPr>
            <a:r>
              <a:rPr lang="en-US" altLang="en-US"/>
              <a:t>The wire to ground is removed and the sphere is left with an excess of </a:t>
            </a:r>
            <a:r>
              <a:rPr lang="en-US" altLang="en-US">
                <a:solidFill>
                  <a:schemeClr val="hlink"/>
                </a:solidFill>
              </a:rPr>
              <a:t>induced</a:t>
            </a:r>
            <a:r>
              <a:rPr lang="en-US" altLang="en-US"/>
              <a:t> positive charge</a:t>
            </a:r>
          </a:p>
        </p:txBody>
      </p:sp>
      <p:graphicFrame>
        <p:nvGraphicFramePr>
          <p:cNvPr id="23556" name="Object 4"/>
          <p:cNvGraphicFramePr>
            <a:graphicFrameLocks noChangeAspect="1"/>
          </p:cNvGraphicFramePr>
          <p:nvPr/>
        </p:nvGraphicFramePr>
        <p:xfrm>
          <a:off x="9144034" y="152400"/>
          <a:ext cx="1577579" cy="1295400"/>
        </p:xfrm>
        <a:graphic>
          <a:graphicData uri="http://schemas.openxmlformats.org/presentationml/2006/ole">
            <mc:AlternateContent xmlns:mc="http://schemas.openxmlformats.org/markup-compatibility/2006">
              <mc:Choice xmlns:v="urn:schemas-microsoft-com:vml" Requires="v">
                <p:oleObj name="Photo Editor Photo" r:id="rId2" imgW="7039958" imgH="7228571" progId="MSPhotoEd.3">
                  <p:embed/>
                </p:oleObj>
              </mc:Choice>
              <mc:Fallback>
                <p:oleObj name="Photo Editor Photo" r:id="rId2" imgW="7039958" imgH="7228571" progId="MSPhotoEd.3">
                  <p:embed/>
                  <p:pic>
                    <p:nvPicPr>
                      <p:cNvPr id="2355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34" y="152400"/>
                        <a:ext cx="157757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5"/>
          <p:cNvGraphicFramePr>
            <a:graphicFrameLocks noChangeAspect="1"/>
          </p:cNvGraphicFramePr>
          <p:nvPr/>
        </p:nvGraphicFramePr>
        <p:xfrm>
          <a:off x="7810500" y="1524000"/>
          <a:ext cx="2952750" cy="1371600"/>
        </p:xfrm>
        <a:graphic>
          <a:graphicData uri="http://schemas.openxmlformats.org/presentationml/2006/ole">
            <mc:AlternateContent xmlns:mc="http://schemas.openxmlformats.org/markup-compatibility/2006">
              <mc:Choice xmlns:v="urn:schemas-microsoft-com:vml" Requires="v">
                <p:oleObj name="Photo Editor Photo" r:id="rId4" imgW="9523810" imgH="5533333" progId="MSPhotoEd.3">
                  <p:embed/>
                </p:oleObj>
              </mc:Choice>
              <mc:Fallback>
                <p:oleObj name="Photo Editor Photo" r:id="rId4" imgW="9523810" imgH="5533333" progId="MSPhotoEd.3">
                  <p:embed/>
                  <p:pic>
                    <p:nvPicPr>
                      <p:cNvPr id="2355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0500" y="1524000"/>
                        <a:ext cx="29527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2342" name="Object 6"/>
          <p:cNvGraphicFramePr>
            <a:graphicFrameLocks noChangeAspect="1"/>
          </p:cNvGraphicFramePr>
          <p:nvPr/>
        </p:nvGraphicFramePr>
        <p:xfrm>
          <a:off x="8001000" y="4267254"/>
          <a:ext cx="3048000" cy="1427163"/>
        </p:xfrm>
        <a:graphic>
          <a:graphicData uri="http://schemas.openxmlformats.org/presentationml/2006/ole">
            <mc:AlternateContent xmlns:mc="http://schemas.openxmlformats.org/markup-compatibility/2006">
              <mc:Choice xmlns:v="urn:schemas-microsoft-com:vml" Requires="v">
                <p:oleObj name="Photo Editor Photo" r:id="rId6" imgW="9523810" imgH="5571429" progId="MSPhotoEd.3">
                  <p:embed/>
                </p:oleObj>
              </mc:Choice>
              <mc:Fallback>
                <p:oleObj name="Photo Editor Photo" r:id="rId6" imgW="9523810" imgH="5571429" progId="MSPhotoEd.3">
                  <p:embed/>
                  <p:pic>
                    <p:nvPicPr>
                      <p:cNvPr id="14234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4267254"/>
                        <a:ext cx="3048000"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2343" name="Object 7"/>
          <p:cNvGraphicFramePr>
            <a:graphicFrameLocks noChangeAspect="1"/>
          </p:cNvGraphicFramePr>
          <p:nvPr/>
        </p:nvGraphicFramePr>
        <p:xfrm>
          <a:off x="8001000" y="2895603"/>
          <a:ext cx="3810000" cy="1374775"/>
        </p:xfrm>
        <a:graphic>
          <a:graphicData uri="http://schemas.openxmlformats.org/presentationml/2006/ole">
            <mc:AlternateContent xmlns:mc="http://schemas.openxmlformats.org/markup-compatibility/2006">
              <mc:Choice xmlns:v="urn:schemas-microsoft-com:vml" Requires="v">
                <p:oleObj name="Photo Editor Photo" r:id="rId8" imgW="9523810" imgH="4296375" progId="MSPhotoEd.3">
                  <p:embed/>
                </p:oleObj>
              </mc:Choice>
              <mc:Fallback>
                <p:oleObj name="Photo Editor Photo" r:id="rId8" imgW="9523810" imgH="4296375" progId="MSPhotoEd.3">
                  <p:embed/>
                  <p:pic>
                    <p:nvPicPr>
                      <p:cNvPr id="142343"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1000" y="2895603"/>
                        <a:ext cx="381000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10365960" y="3018600"/>
              <a:ext cx="1179360" cy="634320"/>
            </p14:xfrm>
          </p:contentPart>
        </mc:Choice>
        <mc:Fallback xmlns="">
          <p:pic>
            <p:nvPicPr>
              <p:cNvPr id="2" name="Ink 1"/>
              <p:cNvPicPr/>
              <p:nvPr/>
            </p:nvPicPr>
            <p:blipFill>
              <a:blip r:embed="rId11"/>
              <a:stretch>
                <a:fillRect/>
              </a:stretch>
            </p:blipFill>
            <p:spPr>
              <a:xfrm>
                <a:off x="10356600" y="3009240"/>
                <a:ext cx="1198080" cy="653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3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23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33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2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42260" y="274638"/>
            <a:ext cx="8525540" cy="7159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Charging by Induction</a:t>
            </a:r>
          </a:p>
        </p:txBody>
      </p:sp>
      <p:sp>
        <p:nvSpPr>
          <p:cNvPr id="143363" name="Rectangle 3"/>
          <p:cNvSpPr>
            <a:spLocks noGrp="1" noChangeArrowheads="1"/>
          </p:cNvSpPr>
          <p:nvPr>
            <p:ph type="body" sz="half" idx="1"/>
          </p:nvPr>
        </p:nvSpPr>
        <p:spPr>
          <a:xfrm>
            <a:off x="381000" y="1219200"/>
            <a:ext cx="7143750" cy="2895600"/>
          </a:xfrm>
        </p:spPr>
        <p:txBody>
          <a:bodyPr/>
          <a:lstStyle/>
          <a:p>
            <a:pPr eaLnBrk="1" hangingPunct="1">
              <a:lnSpc>
                <a:spcPct val="90000"/>
              </a:lnSpc>
            </a:pPr>
            <a:r>
              <a:rPr lang="en-US" altLang="en-US"/>
              <a:t>The positive charge on the sphere is </a:t>
            </a:r>
            <a:r>
              <a:rPr lang="en-US" altLang="en-US">
                <a:solidFill>
                  <a:schemeClr val="hlink"/>
                </a:solidFill>
              </a:rPr>
              <a:t>evenly distributed</a:t>
            </a:r>
            <a:r>
              <a:rPr lang="en-US" altLang="en-US"/>
              <a:t> due to the repulsion between the positive charges</a:t>
            </a:r>
          </a:p>
          <a:p>
            <a:pPr eaLnBrk="1" hangingPunct="1">
              <a:lnSpc>
                <a:spcPct val="90000"/>
              </a:lnSpc>
              <a:buFontTx/>
              <a:buNone/>
            </a:pPr>
            <a:endParaRPr lang="en-US" altLang="en-US"/>
          </a:p>
          <a:p>
            <a:pPr eaLnBrk="1" hangingPunct="1">
              <a:lnSpc>
                <a:spcPct val="90000"/>
              </a:lnSpc>
            </a:pPr>
            <a:r>
              <a:rPr lang="en-US" altLang="en-US"/>
              <a:t>Charging by induction requires </a:t>
            </a:r>
            <a:r>
              <a:rPr lang="en-US" altLang="en-US">
                <a:solidFill>
                  <a:schemeClr val="hlink"/>
                </a:solidFill>
              </a:rPr>
              <a:t>no contact</a:t>
            </a:r>
            <a:r>
              <a:rPr lang="en-US" altLang="en-US"/>
              <a:t> with the object inducing the charge</a:t>
            </a:r>
          </a:p>
        </p:txBody>
      </p:sp>
      <p:graphicFrame>
        <p:nvGraphicFramePr>
          <p:cNvPr id="24580" name="Object 4"/>
          <p:cNvGraphicFramePr>
            <a:graphicFrameLocks noChangeAspect="1"/>
          </p:cNvGraphicFramePr>
          <p:nvPr/>
        </p:nvGraphicFramePr>
        <p:xfrm>
          <a:off x="9144034" y="152400"/>
          <a:ext cx="1577579" cy="1295400"/>
        </p:xfrm>
        <a:graphic>
          <a:graphicData uri="http://schemas.openxmlformats.org/presentationml/2006/ole">
            <mc:AlternateContent xmlns:mc="http://schemas.openxmlformats.org/markup-compatibility/2006">
              <mc:Choice xmlns:v="urn:schemas-microsoft-com:vml" Requires="v">
                <p:oleObj name="Photo Editor Photo" r:id="rId2" imgW="7039958" imgH="7228571" progId="MSPhotoEd.3">
                  <p:embed/>
                </p:oleObj>
              </mc:Choice>
              <mc:Fallback>
                <p:oleObj name="Photo Editor Photo" r:id="rId2" imgW="7039958" imgH="7228571" progId="MSPhotoEd.3">
                  <p:embed/>
                  <p:pic>
                    <p:nvPicPr>
                      <p:cNvPr id="2458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34" y="152400"/>
                        <a:ext cx="157757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1" name="Object 5"/>
          <p:cNvGraphicFramePr>
            <a:graphicFrameLocks noChangeAspect="1"/>
          </p:cNvGraphicFramePr>
          <p:nvPr/>
        </p:nvGraphicFramePr>
        <p:xfrm>
          <a:off x="7810500" y="1524000"/>
          <a:ext cx="2952750" cy="1371600"/>
        </p:xfrm>
        <a:graphic>
          <a:graphicData uri="http://schemas.openxmlformats.org/presentationml/2006/ole">
            <mc:AlternateContent xmlns:mc="http://schemas.openxmlformats.org/markup-compatibility/2006">
              <mc:Choice xmlns:v="urn:schemas-microsoft-com:vml" Requires="v">
                <p:oleObj name="Photo Editor Photo" r:id="rId4" imgW="9523810" imgH="5533333" progId="MSPhotoEd.3">
                  <p:embed/>
                </p:oleObj>
              </mc:Choice>
              <mc:Fallback>
                <p:oleObj name="Photo Editor Photo" r:id="rId4" imgW="9523810" imgH="5533333" progId="MSPhotoEd.3">
                  <p:embed/>
                  <p:pic>
                    <p:nvPicPr>
                      <p:cNvPr id="2458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0500" y="1524000"/>
                        <a:ext cx="29527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2" name="Object 6"/>
          <p:cNvGraphicFramePr>
            <a:graphicFrameLocks noChangeAspect="1"/>
          </p:cNvGraphicFramePr>
          <p:nvPr/>
        </p:nvGraphicFramePr>
        <p:xfrm>
          <a:off x="8001000" y="4267254"/>
          <a:ext cx="3048000" cy="1427163"/>
        </p:xfrm>
        <a:graphic>
          <a:graphicData uri="http://schemas.openxmlformats.org/presentationml/2006/ole">
            <mc:AlternateContent xmlns:mc="http://schemas.openxmlformats.org/markup-compatibility/2006">
              <mc:Choice xmlns:v="urn:schemas-microsoft-com:vml" Requires="v">
                <p:oleObj name="Photo Editor Photo" r:id="rId6" imgW="9523810" imgH="5571429" progId="MSPhotoEd.3">
                  <p:embed/>
                </p:oleObj>
              </mc:Choice>
              <mc:Fallback>
                <p:oleObj name="Photo Editor Photo" r:id="rId6" imgW="9523810" imgH="5571429" progId="MSPhotoEd.3">
                  <p:embed/>
                  <p:pic>
                    <p:nvPicPr>
                      <p:cNvPr id="2458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4267254"/>
                        <a:ext cx="3048000"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3" name="Object 7"/>
          <p:cNvGraphicFramePr>
            <a:graphicFrameLocks noChangeAspect="1"/>
          </p:cNvGraphicFramePr>
          <p:nvPr/>
        </p:nvGraphicFramePr>
        <p:xfrm>
          <a:off x="8001000" y="2895603"/>
          <a:ext cx="3810000" cy="1374775"/>
        </p:xfrm>
        <a:graphic>
          <a:graphicData uri="http://schemas.openxmlformats.org/presentationml/2006/ole">
            <mc:AlternateContent xmlns:mc="http://schemas.openxmlformats.org/markup-compatibility/2006">
              <mc:Choice xmlns:v="urn:schemas-microsoft-com:vml" Requires="v">
                <p:oleObj name="Photo Editor Photo" r:id="rId8" imgW="9523810" imgH="4296375" progId="MSPhotoEd.3">
                  <p:embed/>
                </p:oleObj>
              </mc:Choice>
              <mc:Fallback>
                <p:oleObj name="Photo Editor Photo" r:id="rId8" imgW="9523810" imgH="4296375" progId="MSPhotoEd.3">
                  <p:embed/>
                  <p:pic>
                    <p:nvPicPr>
                      <p:cNvPr id="24583"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1000" y="2895603"/>
                        <a:ext cx="381000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68" name="Object 8"/>
          <p:cNvGraphicFramePr>
            <a:graphicFrameLocks noChangeAspect="1"/>
          </p:cNvGraphicFramePr>
          <p:nvPr/>
        </p:nvGraphicFramePr>
        <p:xfrm>
          <a:off x="9525000" y="5638800"/>
          <a:ext cx="1500188" cy="1219200"/>
        </p:xfrm>
        <a:graphic>
          <a:graphicData uri="http://schemas.openxmlformats.org/presentationml/2006/ole">
            <mc:AlternateContent xmlns:mc="http://schemas.openxmlformats.org/markup-compatibility/2006">
              <mc:Choice xmlns:v="urn:schemas-microsoft-com:vml" Requires="v">
                <p:oleObj name="Photo Editor Photo" r:id="rId10" imgW="7114286" imgH="7228571" progId="MSPhotoEd.3">
                  <p:embed/>
                </p:oleObj>
              </mc:Choice>
              <mc:Fallback>
                <p:oleObj name="Photo Editor Photo" r:id="rId10" imgW="7114286" imgH="7228571" progId="MSPhotoEd.3">
                  <p:embed/>
                  <p:pic>
                    <p:nvPicPr>
                      <p:cNvPr id="143368"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5000" y="5638800"/>
                        <a:ext cx="150018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5686320" y="2866680"/>
              <a:ext cx="4689000" cy="3474360"/>
            </p14:xfrm>
          </p:contentPart>
        </mc:Choice>
        <mc:Fallback xmlns="">
          <p:pic>
            <p:nvPicPr>
              <p:cNvPr id="2" name="Ink 1"/>
              <p:cNvPicPr/>
              <p:nvPr/>
            </p:nvPicPr>
            <p:blipFill>
              <a:blip r:embed="rId13"/>
              <a:stretch>
                <a:fillRect/>
              </a:stretch>
            </p:blipFill>
            <p:spPr>
              <a:xfrm>
                <a:off x="5676960" y="2857320"/>
                <a:ext cx="4707720" cy="3493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52500" y="267417"/>
            <a:ext cx="10179788" cy="7921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Charging by Conduction</a:t>
            </a:r>
          </a:p>
        </p:txBody>
      </p:sp>
      <p:sp>
        <p:nvSpPr>
          <p:cNvPr id="37891" name="Rectangle 3"/>
          <p:cNvSpPr>
            <a:spLocks noGrp="1" noChangeArrowheads="1"/>
          </p:cNvSpPr>
          <p:nvPr>
            <p:ph type="body" sz="half" idx="1"/>
          </p:nvPr>
        </p:nvSpPr>
        <p:spPr>
          <a:xfrm>
            <a:off x="952500" y="1600200"/>
            <a:ext cx="7620000" cy="4495800"/>
          </a:xfrm>
        </p:spPr>
        <p:txBody>
          <a:bodyPr>
            <a:normAutofit fontScale="92500"/>
          </a:bodyPr>
          <a:lstStyle/>
          <a:p>
            <a:pPr eaLnBrk="1" hangingPunct="1">
              <a:lnSpc>
                <a:spcPct val="90000"/>
              </a:lnSpc>
            </a:pPr>
            <a:r>
              <a:rPr lang="en-US" altLang="en-US"/>
              <a:t>A charged object (the rod) is placed </a:t>
            </a:r>
            <a:r>
              <a:rPr lang="en-US" altLang="en-US">
                <a:solidFill>
                  <a:schemeClr val="hlink"/>
                </a:solidFill>
              </a:rPr>
              <a:t>in contact</a:t>
            </a:r>
            <a:r>
              <a:rPr lang="en-US" altLang="en-US"/>
              <a:t> with another object (the sphere)</a:t>
            </a:r>
          </a:p>
          <a:p>
            <a:pPr eaLnBrk="1" hangingPunct="1">
              <a:lnSpc>
                <a:spcPct val="90000"/>
              </a:lnSpc>
              <a:buFontTx/>
              <a:buNone/>
            </a:pPr>
            <a:endParaRPr lang="en-US" altLang="en-US"/>
          </a:p>
          <a:p>
            <a:pPr eaLnBrk="1" hangingPunct="1">
              <a:lnSpc>
                <a:spcPct val="90000"/>
              </a:lnSpc>
            </a:pPr>
            <a:r>
              <a:rPr lang="en-US" altLang="en-US"/>
              <a:t>Some </a:t>
            </a:r>
            <a:r>
              <a:rPr lang="en-US" altLang="en-US">
                <a:solidFill>
                  <a:schemeClr val="hlink"/>
                </a:solidFill>
              </a:rPr>
              <a:t>electrons on the rod</a:t>
            </a:r>
            <a:r>
              <a:rPr lang="en-US" altLang="en-US"/>
              <a:t> can move to the sphere</a:t>
            </a:r>
          </a:p>
          <a:p>
            <a:pPr eaLnBrk="1" hangingPunct="1">
              <a:lnSpc>
                <a:spcPct val="90000"/>
              </a:lnSpc>
              <a:buFontTx/>
              <a:buNone/>
            </a:pPr>
            <a:endParaRPr lang="en-US" altLang="en-US"/>
          </a:p>
          <a:p>
            <a:pPr eaLnBrk="1" hangingPunct="1">
              <a:lnSpc>
                <a:spcPct val="90000"/>
              </a:lnSpc>
            </a:pPr>
            <a:r>
              <a:rPr lang="en-US" altLang="en-US"/>
              <a:t>When the rod is removed, the sphere is </a:t>
            </a:r>
            <a:r>
              <a:rPr lang="en-US" altLang="en-US">
                <a:solidFill>
                  <a:schemeClr val="hlink"/>
                </a:solidFill>
              </a:rPr>
              <a:t>left with a charge</a:t>
            </a:r>
          </a:p>
          <a:p>
            <a:pPr eaLnBrk="1" hangingPunct="1">
              <a:lnSpc>
                <a:spcPct val="90000"/>
              </a:lnSpc>
              <a:buFontTx/>
              <a:buNone/>
            </a:pPr>
            <a:endParaRPr lang="en-US" altLang="en-US"/>
          </a:p>
          <a:p>
            <a:pPr eaLnBrk="1" hangingPunct="1">
              <a:lnSpc>
                <a:spcPct val="90000"/>
              </a:lnSpc>
            </a:pPr>
            <a:r>
              <a:rPr lang="en-US" altLang="en-US"/>
              <a:t>The object being charged is always left with a charge having </a:t>
            </a:r>
            <a:r>
              <a:rPr lang="en-US" altLang="en-US">
                <a:solidFill>
                  <a:schemeClr val="hlink"/>
                </a:solidFill>
              </a:rPr>
              <a:t>the same sign</a:t>
            </a:r>
            <a:r>
              <a:rPr lang="en-US" altLang="en-US"/>
              <a:t> as the object doing the charging</a:t>
            </a:r>
          </a:p>
        </p:txBody>
      </p:sp>
      <p:graphicFrame>
        <p:nvGraphicFramePr>
          <p:cNvPr id="37897" name="Object 9"/>
          <p:cNvGraphicFramePr>
            <a:graphicFrameLocks noChangeAspect="1"/>
          </p:cNvGraphicFramePr>
          <p:nvPr>
            <p:extLst>
              <p:ext uri="{D42A27DB-BD31-4B8C-83A1-F6EECF244321}">
                <p14:modId xmlns:p14="http://schemas.microsoft.com/office/powerpoint/2010/main" val="1908815956"/>
              </p:ext>
            </p:extLst>
          </p:nvPr>
        </p:nvGraphicFramePr>
        <p:xfrm>
          <a:off x="8540750" y="1485900"/>
          <a:ext cx="3111500" cy="4724400"/>
        </p:xfrm>
        <a:graphic>
          <a:graphicData uri="http://schemas.openxmlformats.org/presentationml/2006/ole">
            <mc:AlternateContent xmlns:mc="http://schemas.openxmlformats.org/markup-compatibility/2006">
              <mc:Choice xmlns:v="urn:schemas-microsoft-com:vml" Requires="v">
                <p:oleObj name="Photo Editor Photo" r:id="rId2" imgW="3809524" imgH="7228571" progId="MSPhotoEd.3">
                  <p:embed/>
                </p:oleObj>
              </mc:Choice>
              <mc:Fallback>
                <p:oleObj name="Photo Editor Photo" r:id="rId2" imgW="3809524" imgH="7228571" progId="MSPhotoEd.3">
                  <p:embed/>
                  <p:pic>
                    <p:nvPicPr>
                      <p:cNvPr id="37897"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0" y="1485900"/>
                        <a:ext cx="31115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8" name="Rectangle 10"/>
          <p:cNvSpPr>
            <a:spLocks noChangeArrowheads="1"/>
          </p:cNvSpPr>
          <p:nvPr/>
        </p:nvSpPr>
        <p:spPr bwMode="auto">
          <a:xfrm>
            <a:off x="8572500" y="2743200"/>
            <a:ext cx="3048000" cy="1447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
        <p:nvSpPr>
          <p:cNvPr id="37899" name="Rectangle 11"/>
          <p:cNvSpPr>
            <a:spLocks noChangeArrowheads="1"/>
          </p:cNvSpPr>
          <p:nvPr/>
        </p:nvSpPr>
        <p:spPr bwMode="auto">
          <a:xfrm>
            <a:off x="8572500" y="4419600"/>
            <a:ext cx="3238500" cy="1600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686400" y="2027160"/>
              <a:ext cx="866880" cy="9360"/>
            </p14:xfrm>
          </p:contentPart>
        </mc:Choice>
        <mc:Fallback xmlns="">
          <p:pic>
            <p:nvPicPr>
              <p:cNvPr id="2" name="Ink 1"/>
              <p:cNvPicPr/>
              <p:nvPr/>
            </p:nvPicPr>
            <p:blipFill>
              <a:blip r:embed="rId5"/>
              <a:stretch>
                <a:fillRect/>
              </a:stretch>
            </p:blipFill>
            <p:spPr>
              <a:xfrm>
                <a:off x="6677040" y="2017800"/>
                <a:ext cx="885600" cy="28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789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789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P spid="37898" grpId="0" animBg="1"/>
      <p:bldP spid="3789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09600" y="152400"/>
            <a:ext cx="11049000" cy="914400"/>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Charge Rearrangement in  Insulators </a:t>
            </a:r>
            <a:r>
              <a:rPr lang="en-US" altLang="en-US" b="1" dirty="0">
                <a:solidFill>
                  <a:srgbClr val="FF0000"/>
                </a:solidFill>
                <a:effectLst>
                  <a:outerShdw blurRad="38100" dist="38100" dir="2700000" algn="tl">
                    <a:srgbClr val="000000">
                      <a:alpha val="43137"/>
                    </a:srgbClr>
                  </a:outerShdw>
                </a:effectLst>
              </a:rPr>
              <a:t>(Polarization)</a:t>
            </a:r>
          </a:p>
        </p:txBody>
      </p:sp>
      <p:sp>
        <p:nvSpPr>
          <p:cNvPr id="35843" name="Rectangle 3"/>
          <p:cNvSpPr>
            <a:spLocks noGrp="1" noChangeArrowheads="1"/>
          </p:cNvSpPr>
          <p:nvPr>
            <p:ph type="body" sz="half" idx="1"/>
          </p:nvPr>
        </p:nvSpPr>
        <p:spPr>
          <a:xfrm>
            <a:off x="609600" y="1600208"/>
            <a:ext cx="6781800" cy="4495793"/>
          </a:xfrm>
        </p:spPr>
        <p:txBody>
          <a:bodyPr/>
          <a:lstStyle/>
          <a:p>
            <a:pPr marL="0" indent="0">
              <a:buNone/>
            </a:pPr>
            <a:r>
              <a:rPr lang="en-US" altLang="en-US" b="0" dirty="0">
                <a:latin typeface="Times New Roman" panose="02020603050405020304" pitchFamily="18" charset="0"/>
                <a:cs typeface="Times New Roman" panose="02020603050405020304" pitchFamily="18" charset="0"/>
              </a:rPr>
              <a:t>A process similar to induction can take place in insulators.</a:t>
            </a:r>
          </a:p>
          <a:p>
            <a:pPr marL="0" indent="0">
              <a:buNone/>
            </a:pPr>
            <a:r>
              <a:rPr lang="en-US" altLang="en-US" b="0" dirty="0">
                <a:latin typeface="Times New Roman" panose="02020603050405020304" pitchFamily="18" charset="0"/>
                <a:cs typeface="Times New Roman" panose="02020603050405020304" pitchFamily="18" charset="0"/>
              </a:rPr>
              <a:t>The charges within the molecules of the material are rearranged.</a:t>
            </a:r>
          </a:p>
          <a:p>
            <a:pPr marL="0" indent="0">
              <a:buNone/>
            </a:pPr>
            <a:r>
              <a:rPr lang="en-US" altLang="en-US" b="0" dirty="0">
                <a:latin typeface="Times New Roman" panose="02020603050405020304" pitchFamily="18" charset="0"/>
                <a:cs typeface="Times New Roman" panose="02020603050405020304" pitchFamily="18" charset="0"/>
              </a:rPr>
              <a:t>The proximity of the positive charges on the surface of the object and the negative charges on the surface of the insulator results in an attractive force between the object and the insulator.</a:t>
            </a:r>
          </a:p>
        </p:txBody>
      </p:sp>
      <p:sp>
        <p:nvSpPr>
          <p:cNvPr id="35845" name="TextBox 3"/>
          <p:cNvSpPr txBox="1">
            <a:spLocks noChangeArrowheads="1"/>
          </p:cNvSpPr>
          <p:nvPr/>
        </p:nvSpPr>
        <p:spPr bwMode="auto">
          <a:xfrm>
            <a:off x="4857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0" charset="-128"/>
              </a:defRPr>
            </a:lvl1pPr>
            <a:lvl2pPr marL="742950" indent="-285750" eaLnBrk="0" hangingPunct="0">
              <a:defRPr>
                <a:solidFill>
                  <a:schemeClr val="tx1"/>
                </a:solidFill>
                <a:latin typeface="Arial" charset="0"/>
                <a:ea typeface="ＭＳ Ｐゴシック" pitchFamily="80" charset="-128"/>
              </a:defRPr>
            </a:lvl2pPr>
            <a:lvl3pPr marL="1143000" indent="-228600" eaLnBrk="0" hangingPunct="0">
              <a:defRPr>
                <a:solidFill>
                  <a:schemeClr val="tx1"/>
                </a:solidFill>
                <a:latin typeface="Arial" charset="0"/>
                <a:ea typeface="ＭＳ Ｐゴシック" pitchFamily="80" charset="-128"/>
              </a:defRPr>
            </a:lvl3pPr>
            <a:lvl4pPr marL="1600200" indent="-228600" eaLnBrk="0" hangingPunct="0">
              <a:defRPr>
                <a:solidFill>
                  <a:schemeClr val="tx1"/>
                </a:solidFill>
                <a:latin typeface="Arial" charset="0"/>
                <a:ea typeface="ＭＳ Ｐゴシック" pitchFamily="80" charset="-128"/>
              </a:defRPr>
            </a:lvl4pPr>
            <a:lvl5pPr marL="2057400" indent="-228600" eaLnBrk="0" hangingPunct="0">
              <a:defRPr>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0" charset="-128"/>
              </a:defRPr>
            </a:lvl9pPr>
          </a:lstStyle>
          <a:p>
            <a:pPr algn="r" eaLnBrk="1" hangingPunct="1"/>
            <a:r>
              <a:rPr lang="en-US" altLang="en-US" sz="1200"/>
              <a:t>Section  23.2</a:t>
            </a:r>
          </a:p>
        </p:txBody>
      </p:sp>
      <p:pic>
        <p:nvPicPr>
          <p:cNvPr id="35846" name="Picture 6" descr="2304a"/>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8271242" y="1173125"/>
            <a:ext cx="2493335" cy="3369715"/>
          </a:xfrm>
        </p:spPr>
      </p:pic>
      <p:graphicFrame>
        <p:nvGraphicFramePr>
          <p:cNvPr id="6" name="Object 5">
            <a:extLst>
              <a:ext uri="{FF2B5EF4-FFF2-40B4-BE49-F238E27FC236}">
                <a16:creationId xmlns:a16="http://schemas.microsoft.com/office/drawing/2014/main" id="{A70554DA-57F1-4629-A9C4-F474EF59EE62}"/>
              </a:ext>
            </a:extLst>
          </p:cNvPr>
          <p:cNvGraphicFramePr>
            <a:graphicFrameLocks noChangeAspect="1"/>
          </p:cNvGraphicFramePr>
          <p:nvPr>
            <p:extLst>
              <p:ext uri="{D42A27DB-BD31-4B8C-83A1-F6EECF244321}">
                <p14:modId xmlns:p14="http://schemas.microsoft.com/office/powerpoint/2010/main" val="3460138700"/>
              </p:ext>
            </p:extLst>
          </p:nvPr>
        </p:nvGraphicFramePr>
        <p:xfrm>
          <a:off x="8271242" y="4438207"/>
          <a:ext cx="2493335" cy="2493335"/>
        </p:xfrm>
        <a:graphic>
          <a:graphicData uri="http://schemas.openxmlformats.org/presentationml/2006/ole">
            <mc:AlternateContent xmlns:mc="http://schemas.openxmlformats.org/markup-compatibility/2006">
              <mc:Choice xmlns:v="urn:schemas-microsoft-com:vml" Requires="v">
                <p:oleObj name="Photo Editor Photo" r:id="rId4" imgW="9523810" imgH="8942857" progId="MSPhotoEd.3">
                  <p:embed/>
                </p:oleObj>
              </mc:Choice>
              <mc:Fallback>
                <p:oleObj name="Photo Editor Photo" r:id="rId4" imgW="9523810" imgH="8942857" progId="MSPhotoEd.3">
                  <p:embed/>
                  <p:pic>
                    <p:nvPicPr>
                      <p:cNvPr id="43013" name="Object 5">
                        <a:extLst>
                          <a:ext uri="{FF2B5EF4-FFF2-40B4-BE49-F238E27FC236}">
                            <a16:creationId xmlns:a16="http://schemas.microsoft.com/office/drawing/2014/main" id="{0CB923BC-D0D1-41FB-920D-10B564CCD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1242" y="4438207"/>
                        <a:ext cx="2493335" cy="24933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54514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10134600" cy="1066800"/>
          </a:xfrm>
          <a:solidFill>
            <a:schemeClr val="accent1">
              <a:lumMod val="75000"/>
            </a:schemeClr>
          </a:solidFill>
        </p:spPr>
        <p:txBody>
          <a:bodyPr vert="horz" lIns="91440" tIns="45720" rIns="91440" bIns="45720" rtlCol="0" anchor="ctr">
            <a:normAutofit/>
          </a:bodyPr>
          <a:lstStyle/>
          <a:p>
            <a:pPr algn="ctr"/>
            <a:r>
              <a:rPr lang="en-US" b="1" dirty="0">
                <a:solidFill>
                  <a:schemeClr val="bg1">
                    <a:lumMod val="95000"/>
                  </a:schemeClr>
                </a:solidFill>
                <a:effectLst>
                  <a:outerShdw blurRad="38100" dist="38100" dir="2700000" algn="tl">
                    <a:srgbClr val="000000">
                      <a:alpha val="43137"/>
                    </a:srgbClr>
                  </a:outerShdw>
                </a:effectLst>
              </a:rPr>
              <a:t>Coulomb’s Law </a:t>
            </a:r>
          </a:p>
        </p:txBody>
      </p:sp>
      <p:pic>
        <p:nvPicPr>
          <p:cNvPr id="921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524000"/>
            <a:ext cx="9372600" cy="257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nvGraphicFramePr>
        <p:xfrm>
          <a:off x="1219201" y="4114800"/>
          <a:ext cx="2651125" cy="1030288"/>
        </p:xfrm>
        <a:graphic>
          <a:graphicData uri="http://schemas.openxmlformats.org/presentationml/2006/ole">
            <mc:AlternateContent xmlns:mc="http://schemas.openxmlformats.org/markup-compatibility/2006">
              <mc:Choice xmlns:v="urn:schemas-microsoft-com:vml" Requires="v">
                <p:oleObj name="Equation" r:id="rId3" imgW="754323" imgH="297143" progId="Equation.DSMT4">
                  <p:embed/>
                </p:oleObj>
              </mc:Choice>
              <mc:Fallback>
                <p:oleObj name="Equation" r:id="rId3" imgW="754323" imgH="297143" progId="Equation.DSMT4">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1" y="4114800"/>
                        <a:ext cx="2651125"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5943625" y="4419639"/>
          <a:ext cx="3932279" cy="2159009"/>
        </p:xfrm>
        <a:graphic>
          <a:graphicData uri="http://schemas.openxmlformats.org/presentationml/2006/ole">
            <mc:AlternateContent xmlns:mc="http://schemas.openxmlformats.org/markup-compatibility/2006">
              <mc:Choice xmlns:v="urn:schemas-microsoft-com:vml" Requires="v">
                <p:oleObj name="Photo Editor Photo" r:id="rId5" imgW="9523810" imgH="6533333" progId="MSPhotoEd.3">
                  <p:embed/>
                </p:oleObj>
              </mc:Choice>
              <mc:Fallback>
                <p:oleObj name="Photo Editor Photo" r:id="rId5" imgW="9523810" imgH="6533333" progId="MSPhotoEd.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25" y="4419639"/>
                        <a:ext cx="3932279" cy="2159009"/>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nvGraphicFramePr>
        <p:xfrm>
          <a:off x="5943600" y="4168750"/>
          <a:ext cx="3962400" cy="2484991"/>
        </p:xfrm>
        <a:graphic>
          <a:graphicData uri="http://schemas.openxmlformats.org/presentationml/2006/ole">
            <mc:AlternateContent xmlns:mc="http://schemas.openxmlformats.org/markup-compatibility/2006">
              <mc:Choice xmlns:v="urn:schemas-microsoft-com:vml" Requires="v">
                <p:oleObj name="Photo Editor Photo" r:id="rId7" imgW="9523810" imgH="7466667" progId="MSPhotoEd.3">
                  <p:embed/>
                </p:oleObj>
              </mc:Choice>
              <mc:Fallback>
                <p:oleObj name="Photo Editor Photo" r:id="rId7" imgW="9523810" imgH="7466667" progId="MSPhotoEd.3">
                  <p:embed/>
                  <p:pic>
                    <p:nvPicPr>
                      <p:cNvPr id="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4168750"/>
                        <a:ext cx="3962400" cy="2484991"/>
                      </a:xfrm>
                      <a:prstGeom prst="rect">
                        <a:avLst/>
                      </a:prstGeom>
                      <a:noFill/>
                      <a:ln>
                        <a:noFill/>
                      </a:ln>
                      <a:effectLst/>
                    </p:spPr>
                  </p:pic>
                </p:oleObj>
              </mc:Fallback>
            </mc:AlternateContent>
          </a:graphicData>
        </a:graphic>
      </p:graphicFrame>
      <p:sp>
        <p:nvSpPr>
          <p:cNvPr id="7" name="Rectangle 6"/>
          <p:cNvSpPr/>
          <p:nvPr/>
        </p:nvSpPr>
        <p:spPr>
          <a:xfrm>
            <a:off x="381000" y="5029200"/>
            <a:ext cx="5410200" cy="1292662"/>
          </a:xfrm>
          <a:prstGeom prst="rect">
            <a:avLst/>
          </a:prstGeom>
        </p:spPr>
        <p:txBody>
          <a:bodyPr wrap="square">
            <a:spAutoFit/>
          </a:bodyPr>
          <a:lstStyle/>
          <a:p>
            <a:pPr marL="342900" lvl="1" indent="-342900">
              <a:buFontTx/>
              <a:buChar char="•"/>
            </a:pPr>
            <a:r>
              <a:rPr lang="en-US" sz="2000" dirty="0"/>
              <a:t>Where </a:t>
            </a:r>
            <a:r>
              <a:rPr lang="en-US" sz="2000" dirty="0" err="1"/>
              <a:t>ĸ</a:t>
            </a:r>
            <a:r>
              <a:rPr lang="en-US" sz="2000" baseline="-25000" dirty="0" err="1"/>
              <a:t>e</a:t>
            </a:r>
            <a:r>
              <a:rPr lang="en-US" sz="2000" dirty="0"/>
              <a:t> is an experimentally determined positive constant called the </a:t>
            </a:r>
            <a:r>
              <a:rPr lang="en-US" sz="2000" b="1" dirty="0"/>
              <a:t>Coulomb</a:t>
            </a:r>
            <a:br>
              <a:rPr lang="en-US" sz="2000" b="1" dirty="0"/>
            </a:br>
            <a:r>
              <a:rPr lang="en-US" sz="2000" b="1" dirty="0"/>
              <a:t>constant, </a:t>
            </a:r>
            <a:r>
              <a:rPr lang="en-US" sz="2000" dirty="0"/>
              <a:t>which has the value </a:t>
            </a:r>
            <a:br>
              <a:rPr lang="en-US" sz="2000" dirty="0"/>
            </a:br>
            <a:endParaRPr lang="en-US" altLang="en-US" dirty="0"/>
          </a:p>
        </p:txBody>
      </p:sp>
      <p:pic>
        <p:nvPicPr>
          <p:cNvPr id="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6035005"/>
            <a:ext cx="4038600" cy="57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26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676400" y="274638"/>
            <a:ext cx="9563100" cy="7921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Electric Forces</a:t>
            </a:r>
          </a:p>
        </p:txBody>
      </p:sp>
      <p:sp>
        <p:nvSpPr>
          <p:cNvPr id="47107" name="Rectangle 3"/>
          <p:cNvSpPr>
            <a:spLocks noGrp="1" noChangeArrowheads="1"/>
          </p:cNvSpPr>
          <p:nvPr>
            <p:ph type="body" sz="half" idx="1"/>
          </p:nvPr>
        </p:nvSpPr>
        <p:spPr>
          <a:xfrm>
            <a:off x="1047750" y="1524000"/>
            <a:ext cx="10191750" cy="4953000"/>
          </a:xfrm>
        </p:spPr>
        <p:txBody>
          <a:bodyPr/>
          <a:lstStyle/>
          <a:p>
            <a:pPr eaLnBrk="1" hangingPunct="1"/>
            <a:r>
              <a:rPr lang="en-US" altLang="en-US"/>
              <a:t>Electric forces are </a:t>
            </a:r>
            <a:r>
              <a:rPr lang="en-US" altLang="en-US">
                <a:solidFill>
                  <a:schemeClr val="hlink"/>
                </a:solidFill>
              </a:rPr>
              <a:t>vector</a:t>
            </a:r>
            <a:r>
              <a:rPr lang="en-US" altLang="en-US"/>
              <a:t> quantities</a:t>
            </a:r>
          </a:p>
          <a:p>
            <a:pPr eaLnBrk="1" hangingPunct="1">
              <a:buFontTx/>
              <a:buNone/>
            </a:pPr>
            <a:endParaRPr lang="en-US" altLang="en-US"/>
          </a:p>
          <a:p>
            <a:pPr eaLnBrk="1" hangingPunct="1"/>
            <a:r>
              <a:rPr lang="en-US" altLang="en-US"/>
              <a:t>Electric force on q</a:t>
            </a:r>
            <a:r>
              <a:rPr lang="en-US" altLang="en-US" baseline="-25000"/>
              <a:t>1</a:t>
            </a:r>
            <a:r>
              <a:rPr lang="en-US" altLang="en-US"/>
              <a:t> is </a:t>
            </a:r>
            <a:r>
              <a:rPr lang="en-US" altLang="en-US">
                <a:solidFill>
                  <a:schemeClr val="hlink"/>
                </a:solidFill>
              </a:rPr>
              <a:t>equal</a:t>
            </a:r>
            <a:r>
              <a:rPr lang="en-US" altLang="en-US"/>
              <a:t> in magnitude and </a:t>
            </a:r>
            <a:r>
              <a:rPr lang="en-US" altLang="en-US">
                <a:solidFill>
                  <a:schemeClr val="hlink"/>
                </a:solidFill>
              </a:rPr>
              <a:t>opposite</a:t>
            </a:r>
            <a:r>
              <a:rPr lang="en-US" altLang="en-US"/>
              <a:t> in direction to the force on q</a:t>
            </a:r>
            <a:r>
              <a:rPr lang="en-US" altLang="en-US" baseline="-25000"/>
              <a:t>2</a:t>
            </a:r>
          </a:p>
          <a:p>
            <a:pPr eaLnBrk="1" hangingPunct="1">
              <a:buFontTx/>
              <a:buNone/>
            </a:pPr>
            <a:endParaRPr lang="en-US" altLang="en-US" baseline="-25000"/>
          </a:p>
          <a:p>
            <a:pPr eaLnBrk="1" hangingPunct="1"/>
            <a:r>
              <a:rPr lang="en-US" altLang="en-US"/>
              <a:t>Electric force is exerted by one object on another object </a:t>
            </a:r>
            <a:r>
              <a:rPr lang="en-US" altLang="en-US">
                <a:solidFill>
                  <a:schemeClr val="hlink"/>
                </a:solidFill>
              </a:rPr>
              <a:t>without</a:t>
            </a:r>
            <a:r>
              <a:rPr lang="en-US" altLang="en-US"/>
              <a:t> physical contact between them – </a:t>
            </a:r>
            <a:r>
              <a:rPr lang="en-US" altLang="en-US">
                <a:solidFill>
                  <a:srgbClr val="FF0000"/>
                </a:solidFill>
              </a:rPr>
              <a:t>field force</a:t>
            </a:r>
          </a:p>
          <a:p>
            <a:pPr eaLnBrk="1" hangingPunct="1">
              <a:buFontTx/>
              <a:buNone/>
            </a:pPr>
            <a:endParaRPr lang="en-US" altLang="en-US"/>
          </a:p>
          <a:p>
            <a:pPr eaLnBrk="1" hangingPunct="1"/>
            <a:r>
              <a:rPr lang="en-US" altLang="en-US"/>
              <a:t>The </a:t>
            </a:r>
            <a:r>
              <a:rPr lang="en-US" altLang="en-US">
                <a:solidFill>
                  <a:srgbClr val="FF0000"/>
                </a:solidFill>
              </a:rPr>
              <a:t>superposition principle</a:t>
            </a:r>
            <a:r>
              <a:rPr lang="en-US" altLang="en-US"/>
              <a:t> applies: resultant force on any one charge equals the </a:t>
            </a:r>
            <a:r>
              <a:rPr lang="en-US" altLang="en-US">
                <a:solidFill>
                  <a:schemeClr val="hlink"/>
                </a:solidFill>
              </a:rPr>
              <a:t>vector sum</a:t>
            </a:r>
            <a:r>
              <a:rPr lang="en-US" altLang="en-US"/>
              <a:t> of the forces exerted by the other individual charges that are present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676400" y="274638"/>
            <a:ext cx="9563100" cy="8683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Vector Nature of Electric Forces</a:t>
            </a:r>
          </a:p>
        </p:txBody>
      </p:sp>
      <p:sp>
        <p:nvSpPr>
          <p:cNvPr id="29699" name="Rectangle 3"/>
          <p:cNvSpPr>
            <a:spLocks noGrp="1" noChangeArrowheads="1"/>
          </p:cNvSpPr>
          <p:nvPr>
            <p:ph sz="half" idx="1"/>
          </p:nvPr>
        </p:nvSpPr>
        <p:spPr>
          <a:xfrm>
            <a:off x="609600" y="1600200"/>
            <a:ext cx="6172200" cy="4724400"/>
          </a:xfrm>
        </p:spPr>
        <p:txBody>
          <a:bodyPr/>
          <a:lstStyle/>
          <a:p>
            <a:pPr eaLnBrk="1" hangingPunct="1">
              <a:lnSpc>
                <a:spcPct val="90000"/>
              </a:lnSpc>
              <a:buFont typeface="Wingdings" panose="05000000000000000000" pitchFamily="2" charset="2"/>
              <a:buChar char="§"/>
            </a:pPr>
            <a:r>
              <a:rPr lang="en-US" altLang="en-US" sz="2400" dirty="0"/>
              <a:t>In vector form, </a:t>
            </a:r>
          </a:p>
          <a:p>
            <a:pPr marL="0" indent="0">
              <a:buNone/>
            </a:pPr>
            <a:endParaRPr lang="en-US" altLang="en-US" sz="2400" dirty="0"/>
          </a:p>
          <a:p>
            <a:pPr marL="0" indent="0">
              <a:buNone/>
            </a:pPr>
            <a:endParaRPr lang="en-US" altLang="en-US" sz="2400" dirty="0"/>
          </a:p>
          <a:p>
            <a:pPr marL="0" indent="0">
              <a:buNone/>
            </a:pPr>
            <a:r>
              <a:rPr lang="en-US" altLang="en-US" sz="2400" dirty="0"/>
              <a:t>      is a unit vector directed from </a:t>
            </a:r>
            <a:r>
              <a:rPr lang="en-US" altLang="en-US" sz="2400" i="1" dirty="0"/>
              <a:t>q</a:t>
            </a:r>
            <a:r>
              <a:rPr lang="en-US" altLang="en-US" sz="2400" baseline="-25000" dirty="0"/>
              <a:t>1</a:t>
            </a:r>
            <a:r>
              <a:rPr lang="en-US" altLang="en-US" sz="2400" dirty="0"/>
              <a:t> to </a:t>
            </a:r>
            <a:r>
              <a:rPr lang="en-US" altLang="en-US" sz="2400" i="1" dirty="0"/>
              <a:t>q</a:t>
            </a:r>
            <a:r>
              <a:rPr lang="en-US" altLang="en-US" sz="2400" baseline="-25000" dirty="0"/>
              <a:t>2.</a:t>
            </a:r>
          </a:p>
          <a:p>
            <a:pPr eaLnBrk="1" hangingPunct="1">
              <a:lnSpc>
                <a:spcPct val="90000"/>
              </a:lnSpc>
              <a:buFont typeface="Wingdings" panose="05000000000000000000" pitchFamily="2" charset="2"/>
              <a:buChar char="§"/>
            </a:pPr>
            <a:r>
              <a:rPr lang="en-US" altLang="en-US" sz="2400" dirty="0"/>
              <a:t>The like charges produce a repulsive force between them</a:t>
            </a:r>
            <a:r>
              <a:rPr lang="en-US" altLang="en-US" sz="1900" dirty="0"/>
              <a:t>.</a:t>
            </a:r>
          </a:p>
          <a:p>
            <a:pPr marL="0" indent="0">
              <a:buNone/>
            </a:pPr>
            <a:endParaRPr lang="en-US" altLang="en-US" sz="2600" dirty="0"/>
          </a:p>
        </p:txBody>
      </p:sp>
      <p:graphicFrame>
        <p:nvGraphicFramePr>
          <p:cNvPr id="29700" name="Object 7"/>
          <p:cNvGraphicFramePr>
            <a:graphicFrameLocks noChangeAspect="1"/>
          </p:cNvGraphicFramePr>
          <p:nvPr/>
        </p:nvGraphicFramePr>
        <p:xfrm>
          <a:off x="3195307" y="1447800"/>
          <a:ext cx="2584613" cy="838200"/>
        </p:xfrm>
        <a:graphic>
          <a:graphicData uri="http://schemas.openxmlformats.org/presentationml/2006/ole">
            <mc:AlternateContent xmlns:mc="http://schemas.openxmlformats.org/markup-compatibility/2006">
              <mc:Choice xmlns:v="urn:schemas-microsoft-com:vml" Requires="v">
                <p:oleObj name="Equation" r:id="rId3" imgW="24069548" imgH="9744062" progId="Equation.DSMT4">
                  <p:embed/>
                </p:oleObj>
              </mc:Choice>
              <mc:Fallback>
                <p:oleObj name="Equation" r:id="rId3" imgW="24069548" imgH="9744062" progId="Equation.DSMT4">
                  <p:embed/>
                  <p:pic>
                    <p:nvPicPr>
                      <p:cNvPr id="2970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307" y="1447800"/>
                        <a:ext cx="2584613" cy="838200"/>
                      </a:xfrm>
                      <a:prstGeom prst="rect">
                        <a:avLst/>
                      </a:prstGeom>
                      <a:noFill/>
                      <a:ln>
                        <a:noFill/>
                      </a:ln>
                    </p:spPr>
                  </p:pic>
                </p:oleObj>
              </mc:Fallback>
            </mc:AlternateContent>
          </a:graphicData>
        </a:graphic>
      </p:graphicFrame>
      <p:graphicFrame>
        <p:nvGraphicFramePr>
          <p:cNvPr id="29701" name="Object 9"/>
          <p:cNvGraphicFramePr>
            <a:graphicFrameLocks noChangeAspect="1"/>
          </p:cNvGraphicFramePr>
          <p:nvPr/>
        </p:nvGraphicFramePr>
        <p:xfrm>
          <a:off x="762000" y="2590851"/>
          <a:ext cx="381000" cy="390525"/>
        </p:xfrm>
        <a:graphic>
          <a:graphicData uri="http://schemas.openxmlformats.org/presentationml/2006/ole">
            <mc:AlternateContent xmlns:mc="http://schemas.openxmlformats.org/markup-compatibility/2006">
              <mc:Choice xmlns:v="urn:schemas-microsoft-com:vml" Requires="v">
                <p:oleObj name="Equation" r:id="rId5" imgW="177646" imgH="228402" progId="Equation.DSMT4">
                  <p:embed/>
                </p:oleObj>
              </mc:Choice>
              <mc:Fallback>
                <p:oleObj name="Equation" r:id="rId5" imgW="177646" imgH="228402" progId="Equation.DSMT4">
                  <p:embed/>
                  <p:pic>
                    <p:nvPicPr>
                      <p:cNvPr id="2970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590851"/>
                        <a:ext cx="3810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TextBox 3"/>
          <p:cNvSpPr txBox="1">
            <a:spLocks noChangeArrowheads="1"/>
          </p:cNvSpPr>
          <p:nvPr/>
        </p:nvSpPr>
        <p:spPr bwMode="auto">
          <a:xfrm>
            <a:off x="4857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29703" name="Picture 8" descr="2306a"/>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a:stretch>
            <a:fillRect/>
          </a:stretch>
        </p:blipFill>
        <p:spPr>
          <a:xfrm>
            <a:off x="6783788" y="1371600"/>
            <a:ext cx="4951016" cy="443865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600200" y="274638"/>
            <a:ext cx="9639300" cy="9445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Vector Nature of Electrical Forces, cont.</a:t>
            </a:r>
          </a:p>
        </p:txBody>
      </p:sp>
      <p:sp>
        <p:nvSpPr>
          <p:cNvPr id="3076" name="Rectangle 3"/>
          <p:cNvSpPr>
            <a:spLocks noGrp="1" noChangeArrowheads="1"/>
          </p:cNvSpPr>
          <p:nvPr>
            <p:ph idx="1"/>
          </p:nvPr>
        </p:nvSpPr>
        <p:spPr>
          <a:xfrm>
            <a:off x="952500" y="1752600"/>
            <a:ext cx="10050860" cy="4383088"/>
          </a:xfrm>
        </p:spPr>
        <p:txBody>
          <a:bodyPr/>
          <a:lstStyle/>
          <a:p>
            <a:pPr marL="0" indent="0">
              <a:buNone/>
              <a:defRPr/>
            </a:pPr>
            <a:r>
              <a:rPr lang="en-US" dirty="0"/>
              <a:t>Electrical forces obey </a:t>
            </a:r>
            <a:r>
              <a:rPr lang="en-US" b="0" dirty="0">
                <a:solidFill>
                  <a:schemeClr val="accent1">
                    <a:lumMod val="75000"/>
                  </a:schemeClr>
                </a:solidFill>
              </a:rPr>
              <a:t>Newton’s Third Law</a:t>
            </a:r>
            <a:r>
              <a:rPr lang="en-US" b="0" dirty="0"/>
              <a:t>.</a:t>
            </a:r>
          </a:p>
          <a:p>
            <a:pPr marL="0" indent="0">
              <a:buNone/>
              <a:defRPr/>
            </a:pPr>
            <a:r>
              <a:rPr lang="en-US" dirty="0"/>
              <a:t>The force on </a:t>
            </a:r>
            <a:r>
              <a:rPr lang="en-US" i="1" dirty="0"/>
              <a:t>q</a:t>
            </a:r>
            <a:r>
              <a:rPr lang="en-US" baseline="-25000" dirty="0"/>
              <a:t>1</a:t>
            </a:r>
            <a:r>
              <a:rPr lang="en-US" dirty="0"/>
              <a:t> is equal in magnitude and opposite in direction to the force on </a:t>
            </a:r>
            <a:r>
              <a:rPr lang="en-US" i="1" dirty="0"/>
              <a:t>q</a:t>
            </a:r>
            <a:r>
              <a:rPr lang="en-US" baseline="-25000" dirty="0"/>
              <a:t>2</a:t>
            </a:r>
          </a:p>
          <a:p>
            <a:pPr marL="457200" lvl="1" indent="0">
              <a:buNone/>
              <a:defRPr/>
            </a:pPr>
            <a:r>
              <a:rPr lang="en-US" dirty="0"/>
              <a:t> </a:t>
            </a:r>
          </a:p>
          <a:p>
            <a:pPr marL="0" indent="0">
              <a:buNone/>
              <a:defRPr/>
            </a:pPr>
            <a:endParaRPr lang="en-US" dirty="0"/>
          </a:p>
          <a:p>
            <a:pPr marL="0" indent="0">
              <a:buNone/>
              <a:defRPr/>
            </a:pPr>
            <a:endParaRPr lang="en-US" dirty="0"/>
          </a:p>
          <a:p>
            <a:pPr marL="0" indent="0">
              <a:buNone/>
              <a:defRPr/>
            </a:pPr>
            <a:r>
              <a:rPr lang="en-US" dirty="0"/>
              <a:t>With like signs for the charges, the product </a:t>
            </a:r>
            <a:r>
              <a:rPr lang="en-US" i="1" dirty="0"/>
              <a:t>q</a:t>
            </a:r>
            <a:r>
              <a:rPr lang="en-US" baseline="-25000" dirty="0"/>
              <a:t>1</a:t>
            </a:r>
            <a:r>
              <a:rPr lang="en-US" i="1" dirty="0"/>
              <a:t>q</a:t>
            </a:r>
            <a:r>
              <a:rPr lang="en-US" baseline="-25000" dirty="0"/>
              <a:t>2</a:t>
            </a:r>
            <a:r>
              <a:rPr lang="en-US" dirty="0"/>
              <a:t> is positive and the force is repulsive.</a:t>
            </a:r>
          </a:p>
          <a:p>
            <a:pPr marL="0" indent="0">
              <a:defRPr/>
            </a:pPr>
            <a:endParaRPr lang="en-US" dirty="0"/>
          </a:p>
        </p:txBody>
      </p:sp>
      <p:sp>
        <p:nvSpPr>
          <p:cNvPr id="30724" name="TextBox 3"/>
          <p:cNvSpPr txBox="1">
            <a:spLocks noChangeArrowheads="1"/>
          </p:cNvSpPr>
          <p:nvPr/>
        </p:nvSpPr>
        <p:spPr bwMode="auto">
          <a:xfrm>
            <a:off x="4857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graphicFrame>
        <p:nvGraphicFramePr>
          <p:cNvPr id="30725" name="Object 2"/>
          <p:cNvGraphicFramePr>
            <a:graphicFrameLocks noChangeAspect="1"/>
          </p:cNvGraphicFramePr>
          <p:nvPr/>
        </p:nvGraphicFramePr>
        <p:xfrm>
          <a:off x="1143033" y="2971850"/>
          <a:ext cx="2285999" cy="681363"/>
        </p:xfrm>
        <a:graphic>
          <a:graphicData uri="http://schemas.openxmlformats.org/presentationml/2006/ole">
            <mc:AlternateContent xmlns:mc="http://schemas.openxmlformats.org/markup-compatibility/2006">
              <mc:Choice xmlns:v="urn:schemas-microsoft-com:vml" Requires="v">
                <p:oleObj name="Equation" r:id="rId3" imgW="647700" imgH="241300" progId="Equation.3">
                  <p:embed/>
                </p:oleObj>
              </mc:Choice>
              <mc:Fallback>
                <p:oleObj name="Equation" r:id="rId3" imgW="647700" imgH="241300" progId="Equation.3">
                  <p:embed/>
                  <p:pic>
                    <p:nvPicPr>
                      <p:cNvPr id="3072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33" y="2971850"/>
                        <a:ext cx="2285999" cy="681363"/>
                      </a:xfrm>
                      <a:prstGeom prst="rect">
                        <a:avLst/>
                      </a:prstGeom>
                      <a:noFill/>
                      <a:ln>
                        <a:noFill/>
                      </a:ln>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600200" y="274638"/>
            <a:ext cx="9639300" cy="10969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Vector Nature of Electrical Forces, 3</a:t>
            </a:r>
          </a:p>
        </p:txBody>
      </p:sp>
      <p:sp>
        <p:nvSpPr>
          <p:cNvPr id="43011" name="Rectangle 3"/>
          <p:cNvSpPr>
            <a:spLocks noGrp="1" noChangeArrowheads="1"/>
          </p:cNvSpPr>
          <p:nvPr>
            <p:ph sz="half" idx="1"/>
          </p:nvPr>
        </p:nvSpPr>
        <p:spPr>
          <a:xfrm>
            <a:off x="533400" y="1600199"/>
            <a:ext cx="5943600" cy="4861720"/>
          </a:xfrm>
        </p:spPr>
        <p:txBody>
          <a:bodyPr/>
          <a:lstStyle/>
          <a:p>
            <a:pPr marL="0" indent="0">
              <a:buNone/>
              <a:defRPr/>
            </a:pPr>
            <a:r>
              <a:rPr lang="en-US" sz="2400" dirty="0"/>
              <a:t>Two point charges are separated by a </a:t>
            </a:r>
            <a:r>
              <a:rPr lang="en-US" sz="2400" dirty="0">
                <a:solidFill>
                  <a:schemeClr val="accent1">
                    <a:lumMod val="75000"/>
                  </a:schemeClr>
                </a:solidFill>
              </a:rPr>
              <a:t>distance </a:t>
            </a:r>
            <a:r>
              <a:rPr lang="en-US" sz="2400" i="1" dirty="0">
                <a:solidFill>
                  <a:schemeClr val="accent1">
                    <a:lumMod val="75000"/>
                  </a:schemeClr>
                </a:solidFill>
              </a:rPr>
              <a:t>r</a:t>
            </a:r>
            <a:r>
              <a:rPr lang="en-US" sz="2400" i="1" dirty="0"/>
              <a:t>.</a:t>
            </a:r>
          </a:p>
          <a:p>
            <a:pPr marL="0" indent="0">
              <a:buNone/>
              <a:defRPr/>
            </a:pPr>
            <a:r>
              <a:rPr lang="en-US" sz="2400" dirty="0"/>
              <a:t>The unlike charges produce an </a:t>
            </a:r>
            <a:r>
              <a:rPr lang="en-US" sz="2400" dirty="0">
                <a:solidFill>
                  <a:schemeClr val="accent1">
                    <a:lumMod val="75000"/>
                  </a:schemeClr>
                </a:solidFill>
              </a:rPr>
              <a:t>attractive force </a:t>
            </a:r>
            <a:r>
              <a:rPr lang="en-US" sz="2400" dirty="0"/>
              <a:t>between them.</a:t>
            </a:r>
          </a:p>
          <a:p>
            <a:pPr marL="0" indent="0">
              <a:buNone/>
              <a:defRPr/>
            </a:pPr>
            <a:r>
              <a:rPr lang="en-US" sz="2400" dirty="0"/>
              <a:t>With </a:t>
            </a:r>
            <a:r>
              <a:rPr lang="en-US" sz="2400" dirty="0">
                <a:solidFill>
                  <a:schemeClr val="accent1">
                    <a:lumMod val="75000"/>
                  </a:schemeClr>
                </a:solidFill>
              </a:rPr>
              <a:t>unlike signs </a:t>
            </a:r>
            <a:r>
              <a:rPr lang="en-US" sz="2400" dirty="0"/>
              <a:t>for the charges, the product </a:t>
            </a:r>
            <a:r>
              <a:rPr lang="en-US" sz="2400" i="1" dirty="0"/>
              <a:t>q</a:t>
            </a:r>
            <a:r>
              <a:rPr lang="en-US" sz="2400" baseline="-25000" dirty="0"/>
              <a:t>1</a:t>
            </a:r>
            <a:r>
              <a:rPr lang="en-US" sz="2400" i="1" dirty="0"/>
              <a:t>q</a:t>
            </a:r>
            <a:r>
              <a:rPr lang="en-US" sz="2400" baseline="-25000" dirty="0"/>
              <a:t>2</a:t>
            </a:r>
            <a:r>
              <a:rPr lang="en-US" sz="2400" dirty="0"/>
              <a:t> is negative and the force is attractive.</a:t>
            </a:r>
          </a:p>
          <a:p>
            <a:pPr marL="0" indent="0">
              <a:buNone/>
              <a:defRPr/>
            </a:pPr>
            <a:endParaRPr lang="en-US" sz="2600" dirty="0"/>
          </a:p>
        </p:txBody>
      </p:sp>
      <p:sp>
        <p:nvSpPr>
          <p:cNvPr id="31748" name="TextBox 3"/>
          <p:cNvSpPr txBox="1">
            <a:spLocks noChangeArrowheads="1"/>
          </p:cNvSpPr>
          <p:nvPr/>
        </p:nvSpPr>
        <p:spPr bwMode="auto">
          <a:xfrm>
            <a:off x="4857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1749" name="Picture 6" descr="2306b"/>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686550" y="1676405"/>
            <a:ext cx="5048250" cy="4314825"/>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600200" y="274638"/>
            <a:ext cx="9639300" cy="10969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Multiple Charges</a:t>
            </a:r>
          </a:p>
        </p:txBody>
      </p:sp>
      <p:sp>
        <p:nvSpPr>
          <p:cNvPr id="4100" name="Rectangle 3"/>
          <p:cNvSpPr>
            <a:spLocks noGrp="1" noChangeArrowheads="1"/>
          </p:cNvSpPr>
          <p:nvPr>
            <p:ph idx="1"/>
          </p:nvPr>
        </p:nvSpPr>
        <p:spPr/>
        <p:txBody>
          <a:bodyPr/>
          <a:lstStyle/>
          <a:p>
            <a:pPr marL="0" indent="0">
              <a:buNone/>
              <a:defRPr/>
            </a:pPr>
            <a:r>
              <a:rPr lang="en-US" dirty="0"/>
              <a:t>The resultant force on any one charge equals the vector sum of the forces exerted by the other individual charges that are present.</a:t>
            </a:r>
          </a:p>
          <a:p>
            <a:pPr eaLnBrk="1" hangingPunct="1">
              <a:buFont typeface="Wingdings" panose="05000000000000000000" pitchFamily="2" charset="2"/>
              <a:buChar char="§"/>
              <a:defRPr/>
            </a:pPr>
            <a:r>
              <a:rPr lang="en-US" dirty="0">
                <a:solidFill>
                  <a:schemeClr val="accent1">
                    <a:lumMod val="75000"/>
                  </a:schemeClr>
                </a:solidFill>
              </a:rPr>
              <a:t>Remember to add the forces </a:t>
            </a:r>
            <a:r>
              <a:rPr lang="en-US" i="1" dirty="0">
                <a:solidFill>
                  <a:schemeClr val="accent1">
                    <a:lumMod val="75000"/>
                  </a:schemeClr>
                </a:solidFill>
              </a:rPr>
              <a:t>as vectors.</a:t>
            </a:r>
          </a:p>
          <a:p>
            <a:pPr marL="0" indent="0">
              <a:buNone/>
              <a:defRPr/>
            </a:pPr>
            <a:r>
              <a:rPr lang="en-US" dirty="0"/>
              <a:t>The resultant force on </a:t>
            </a:r>
            <a:r>
              <a:rPr lang="en-US" i="1" dirty="0"/>
              <a:t>q</a:t>
            </a:r>
            <a:r>
              <a:rPr lang="en-US" baseline="-25000" dirty="0"/>
              <a:t>1</a:t>
            </a:r>
            <a:r>
              <a:rPr lang="en-US" dirty="0"/>
              <a:t> is the vector sum of all the forces exerted on it by other charges.</a:t>
            </a:r>
          </a:p>
          <a:p>
            <a:pPr marL="0" indent="0">
              <a:buNone/>
              <a:defRPr/>
            </a:pPr>
            <a:r>
              <a:rPr lang="en-US" dirty="0"/>
              <a:t>For example, if four charges are present, the resultant force on one of these equals the vector sum of the forces exerted on it by each of the other charges.</a:t>
            </a:r>
          </a:p>
          <a:p>
            <a:pPr marL="0" indent="0">
              <a:buNone/>
              <a:defRPr/>
            </a:pPr>
            <a:r>
              <a:rPr lang="en-US" dirty="0"/>
              <a:t>      </a:t>
            </a:r>
          </a:p>
        </p:txBody>
      </p:sp>
      <p:graphicFrame>
        <p:nvGraphicFramePr>
          <p:cNvPr id="32772" name="Object 4"/>
          <p:cNvGraphicFramePr>
            <a:graphicFrameLocks noChangeAspect="1"/>
          </p:cNvGraphicFramePr>
          <p:nvPr/>
        </p:nvGraphicFramePr>
        <p:xfrm>
          <a:off x="1238253" y="5143500"/>
          <a:ext cx="3681016" cy="647700"/>
        </p:xfrm>
        <a:graphic>
          <a:graphicData uri="http://schemas.openxmlformats.org/presentationml/2006/ole">
            <mc:AlternateContent xmlns:mc="http://schemas.openxmlformats.org/markup-compatibility/2006">
              <mc:Choice xmlns:v="urn:schemas-microsoft-com:vml" Requires="v">
                <p:oleObj name="Equation" r:id="rId3" imgW="1384300" imgH="304800" progId="Equation.DSMT4">
                  <p:embed/>
                </p:oleObj>
              </mc:Choice>
              <mc:Fallback>
                <p:oleObj name="Equation" r:id="rId3" imgW="1384300" imgH="304800" progId="Equation.DSMT4">
                  <p:embed/>
                  <p:pic>
                    <p:nvPicPr>
                      <p:cNvPr id="3277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3" y="5143500"/>
                        <a:ext cx="368101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3" name="TextBox 3"/>
          <p:cNvSpPr txBox="1">
            <a:spLocks noChangeArrowheads="1"/>
          </p:cNvSpPr>
          <p:nvPr/>
        </p:nvSpPr>
        <p:spPr bwMode="auto">
          <a:xfrm>
            <a:off x="4857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031358" y="274638"/>
            <a:ext cx="8569842" cy="8683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Properties of Electric Charges</a:t>
            </a:r>
          </a:p>
        </p:txBody>
      </p:sp>
      <p:sp>
        <p:nvSpPr>
          <p:cNvPr id="31747" name="Rectangle 3"/>
          <p:cNvSpPr>
            <a:spLocks noGrp="1" noChangeArrowheads="1"/>
          </p:cNvSpPr>
          <p:nvPr>
            <p:ph idx="1"/>
          </p:nvPr>
        </p:nvSpPr>
        <p:spPr>
          <a:xfrm>
            <a:off x="952500" y="1600200"/>
            <a:ext cx="10287000" cy="5105400"/>
          </a:xfrm>
        </p:spPr>
        <p:txBody>
          <a:bodyPr>
            <a:normAutofit fontScale="92500" lnSpcReduction="10000"/>
          </a:bodyPr>
          <a:lstStyle/>
          <a:p>
            <a:pPr eaLnBrk="1" hangingPunct="1">
              <a:lnSpc>
                <a:spcPct val="90000"/>
              </a:lnSpc>
              <a:buFontTx/>
              <a:buNone/>
            </a:pPr>
            <a:endParaRPr lang="en-US" altLang="en-US" dirty="0"/>
          </a:p>
          <a:p>
            <a:pPr eaLnBrk="1" hangingPunct="1">
              <a:lnSpc>
                <a:spcPct val="90000"/>
              </a:lnSpc>
              <a:buFontTx/>
              <a:buNone/>
            </a:pPr>
            <a:endParaRPr lang="en-US" altLang="en-US" dirty="0"/>
          </a:p>
          <a:p>
            <a:pPr eaLnBrk="1" hangingPunct="1">
              <a:lnSpc>
                <a:spcPct val="90000"/>
              </a:lnSpc>
            </a:pPr>
            <a:r>
              <a:rPr lang="en-US" altLang="en-US" dirty="0"/>
              <a:t>Two types of charges exist (named by Benjamin Franklin): </a:t>
            </a:r>
            <a:r>
              <a:rPr lang="en-US" altLang="en-US" dirty="0">
                <a:solidFill>
                  <a:srgbClr val="FF0000"/>
                </a:solidFill>
              </a:rPr>
              <a:t>positive</a:t>
            </a:r>
            <a:r>
              <a:rPr lang="en-US" altLang="en-US" dirty="0"/>
              <a:t> and </a:t>
            </a:r>
            <a:r>
              <a:rPr lang="en-US" altLang="en-US" dirty="0">
                <a:solidFill>
                  <a:srgbClr val="FF0000"/>
                </a:solidFill>
              </a:rPr>
              <a:t>negative</a:t>
            </a:r>
          </a:p>
          <a:p>
            <a:pPr eaLnBrk="1" hangingPunct="1">
              <a:lnSpc>
                <a:spcPct val="90000"/>
              </a:lnSpc>
              <a:buFontTx/>
              <a:buNone/>
            </a:pPr>
            <a:endParaRPr lang="en-US" altLang="en-US" dirty="0"/>
          </a:p>
          <a:p>
            <a:pPr eaLnBrk="1" hangingPunct="1">
              <a:lnSpc>
                <a:spcPct val="90000"/>
              </a:lnSpc>
            </a:pPr>
            <a:r>
              <a:rPr lang="en-US" altLang="en-US" dirty="0"/>
              <a:t>Like charges </a:t>
            </a:r>
            <a:r>
              <a:rPr lang="en-US" altLang="en-US" dirty="0">
                <a:solidFill>
                  <a:schemeClr val="hlink"/>
                </a:solidFill>
              </a:rPr>
              <a:t>repel</a:t>
            </a:r>
            <a:r>
              <a:rPr lang="en-US" altLang="en-US" dirty="0"/>
              <a:t> and unlike charges </a:t>
            </a:r>
            <a:r>
              <a:rPr lang="en-US" altLang="en-US" dirty="0">
                <a:solidFill>
                  <a:schemeClr val="hlink"/>
                </a:solidFill>
              </a:rPr>
              <a:t>attract</a:t>
            </a:r>
            <a:r>
              <a:rPr lang="en-US" altLang="en-US" dirty="0"/>
              <a:t> one another</a:t>
            </a:r>
          </a:p>
          <a:p>
            <a:pPr eaLnBrk="1" hangingPunct="1">
              <a:lnSpc>
                <a:spcPct val="90000"/>
              </a:lnSpc>
              <a:buFontTx/>
              <a:buNone/>
            </a:pPr>
            <a:endParaRPr lang="en-US" altLang="en-US" dirty="0"/>
          </a:p>
          <a:p>
            <a:pPr eaLnBrk="1" hangingPunct="1">
              <a:lnSpc>
                <a:spcPct val="90000"/>
              </a:lnSpc>
            </a:pPr>
            <a:r>
              <a:rPr lang="en-US" altLang="en-US" dirty="0"/>
              <a:t>Nature’s most basic positive charges are the </a:t>
            </a:r>
            <a:r>
              <a:rPr lang="en-US" altLang="en-US" dirty="0">
                <a:solidFill>
                  <a:schemeClr val="hlink"/>
                </a:solidFill>
              </a:rPr>
              <a:t>protons</a:t>
            </a:r>
            <a:r>
              <a:rPr lang="en-US" altLang="en-US" dirty="0"/>
              <a:t> (held firmly in the nucleus and do not move from one material to another)</a:t>
            </a:r>
          </a:p>
          <a:p>
            <a:pPr eaLnBrk="1" hangingPunct="1">
              <a:lnSpc>
                <a:spcPct val="90000"/>
              </a:lnSpc>
              <a:buFontTx/>
              <a:buNone/>
            </a:pPr>
            <a:endParaRPr lang="en-US" altLang="en-US" dirty="0"/>
          </a:p>
          <a:p>
            <a:pPr eaLnBrk="1" hangingPunct="1">
              <a:lnSpc>
                <a:spcPct val="90000"/>
              </a:lnSpc>
            </a:pPr>
            <a:r>
              <a:rPr lang="en-US" altLang="en-US" dirty="0"/>
              <a:t>Nature’s most basic negative charges charge are the </a:t>
            </a:r>
            <a:r>
              <a:rPr lang="en-US" altLang="en-US" dirty="0">
                <a:solidFill>
                  <a:schemeClr val="hlink"/>
                </a:solidFill>
              </a:rPr>
              <a:t>electrons</a:t>
            </a:r>
            <a:r>
              <a:rPr lang="en-US" altLang="en-US" dirty="0"/>
              <a:t> – an object becomes charged by gaining or losing electrons</a:t>
            </a:r>
          </a:p>
        </p:txBody>
      </p:sp>
      <p:grpSp>
        <p:nvGrpSpPr>
          <p:cNvPr id="31754" name="Group 10"/>
          <p:cNvGrpSpPr>
            <a:grpSpLocks/>
          </p:cNvGrpSpPr>
          <p:nvPr/>
        </p:nvGrpSpPr>
        <p:grpSpPr bwMode="auto">
          <a:xfrm>
            <a:off x="9239250" y="228654"/>
            <a:ext cx="2571750" cy="2187575"/>
            <a:chOff x="4416" y="0"/>
            <a:chExt cx="1344" cy="1426"/>
          </a:xfrm>
        </p:grpSpPr>
        <p:pic>
          <p:nvPicPr>
            <p:cNvPr id="174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4" y="0"/>
              <a:ext cx="83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9"/>
            <p:cNvSpPr txBox="1">
              <a:spLocks noChangeArrowheads="1"/>
            </p:cNvSpPr>
            <p:nvPr/>
          </p:nvSpPr>
          <p:spPr bwMode="auto">
            <a:xfrm>
              <a:off x="4416" y="1008"/>
              <a:ext cx="1344"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ctr" eaLnBrk="1" hangingPunct="1">
                <a:spcBef>
                  <a:spcPct val="50000"/>
                </a:spcBef>
                <a:buFontTx/>
                <a:buNone/>
              </a:pPr>
              <a:r>
                <a:rPr lang="en-US" altLang="en-US" sz="1800" b="0"/>
                <a:t>Benjamin Franklin 1706 – 1790</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1524000" y="274638"/>
            <a:ext cx="9715500" cy="9445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Problem: Superposition Principle</a:t>
            </a:r>
          </a:p>
        </p:txBody>
      </p:sp>
      <p:pic>
        <p:nvPicPr>
          <p:cNvPr id="8" name="Picture 8" descr="230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796905" y="1447800"/>
            <a:ext cx="4861719" cy="3733800"/>
          </a:xfrm>
          <a:noFill/>
        </p:spPr>
      </p:pic>
      <p:sp>
        <p:nvSpPr>
          <p:cNvPr id="33797" name="Rectangle 2"/>
          <p:cNvSpPr>
            <a:spLocks noChangeArrowheads="1"/>
          </p:cNvSpPr>
          <p:nvPr/>
        </p:nvSpPr>
        <p:spPr bwMode="auto">
          <a:xfrm>
            <a:off x="571500" y="1371651"/>
            <a:ext cx="61341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lang="en-US" altLang="en-US" b="0" dirty="0"/>
              <a:t>Consider three point charges located at the corners of a right triangle as shown in Figure.</a:t>
            </a:r>
          </a:p>
          <a:p>
            <a:pPr eaLnBrk="1" hangingPunct="1">
              <a:buFontTx/>
              <a:buNone/>
            </a:pPr>
            <a:r>
              <a:rPr lang="en-US" altLang="en-US" b="0" dirty="0"/>
              <a:t>Where                  ,                           </a:t>
            </a:r>
          </a:p>
          <a:p>
            <a:pPr eaLnBrk="1" hangingPunct="1">
              <a:buFontTx/>
              <a:buNone/>
            </a:pPr>
            <a:r>
              <a:rPr lang="en-US" altLang="en-US" b="0" dirty="0"/>
              <a:t>and                   m.</a:t>
            </a:r>
          </a:p>
          <a:p>
            <a:pPr eaLnBrk="1" hangingPunct="1">
              <a:buFontTx/>
              <a:buNone/>
            </a:pPr>
            <a:r>
              <a:rPr lang="en-US" altLang="en-US" sz="2000" dirty="0"/>
              <a:t>Find the resultant force exerted on </a:t>
            </a:r>
            <a:r>
              <a:rPr lang="en-US" altLang="en-US" sz="2000" i="1" dirty="0"/>
              <a:t>q</a:t>
            </a:r>
            <a:r>
              <a:rPr lang="en-US" altLang="en-US" sz="2000" baseline="-25000" dirty="0"/>
              <a:t>3.</a:t>
            </a:r>
            <a:endParaRPr lang="en-US" altLang="en-US" sz="2000" b="0" dirty="0"/>
          </a:p>
        </p:txBody>
      </p:sp>
      <p:graphicFrame>
        <p:nvGraphicFramePr>
          <p:cNvPr id="33798" name="Object 3"/>
          <p:cNvGraphicFramePr>
            <a:graphicFrameLocks noChangeAspect="1"/>
          </p:cNvGraphicFramePr>
          <p:nvPr/>
        </p:nvGraphicFramePr>
        <p:xfrm>
          <a:off x="1244999" y="2895651"/>
          <a:ext cx="1498204" cy="390525"/>
        </p:xfrm>
        <a:graphic>
          <a:graphicData uri="http://schemas.openxmlformats.org/presentationml/2006/ole">
            <mc:AlternateContent xmlns:mc="http://schemas.openxmlformats.org/markup-compatibility/2006">
              <mc:Choice xmlns:v="urn:schemas-microsoft-com:vml" Requires="v">
                <p:oleObj name="Equation" r:id="rId3" imgW="545626" imgH="177646" progId="Equation.3">
                  <p:embed/>
                </p:oleObj>
              </mc:Choice>
              <mc:Fallback>
                <p:oleObj name="Equation" r:id="rId3" imgW="545626" imgH="177646" progId="Equation.3">
                  <p:embed/>
                  <p:pic>
                    <p:nvPicPr>
                      <p:cNvPr id="3379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999" y="2895651"/>
                        <a:ext cx="1498204"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9" name="Object 4"/>
          <p:cNvGraphicFramePr>
            <a:graphicFrameLocks noChangeAspect="1"/>
          </p:cNvGraphicFramePr>
          <p:nvPr/>
        </p:nvGraphicFramePr>
        <p:xfrm>
          <a:off x="1600200" y="2438451"/>
          <a:ext cx="2133600" cy="445273"/>
        </p:xfrm>
        <a:graphic>
          <a:graphicData uri="http://schemas.openxmlformats.org/presentationml/2006/ole">
            <mc:AlternateContent xmlns:mc="http://schemas.openxmlformats.org/markup-compatibility/2006">
              <mc:Choice xmlns:v="urn:schemas-microsoft-com:vml" Requires="v">
                <p:oleObj name="Equation" r:id="rId5" imgW="876300" imgH="228600" progId="Equation.3">
                  <p:embed/>
                </p:oleObj>
              </mc:Choice>
              <mc:Fallback>
                <p:oleObj name="Equation" r:id="rId5" imgW="876300" imgH="228600" progId="Equation.3">
                  <p:embed/>
                  <p:pic>
                    <p:nvPicPr>
                      <p:cNvPr id="3379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2438451"/>
                        <a:ext cx="2133600" cy="445273"/>
                      </a:xfrm>
                      <a:prstGeom prst="rect">
                        <a:avLst/>
                      </a:prstGeom>
                      <a:noFill/>
                      <a:ln>
                        <a:noFill/>
                      </a:ln>
                    </p:spPr>
                  </p:pic>
                </p:oleObj>
              </mc:Fallback>
            </mc:AlternateContent>
          </a:graphicData>
        </a:graphic>
      </p:graphicFrame>
      <p:graphicFrame>
        <p:nvGraphicFramePr>
          <p:cNvPr id="33800" name="Object 5"/>
          <p:cNvGraphicFramePr>
            <a:graphicFrameLocks noChangeAspect="1"/>
          </p:cNvGraphicFramePr>
          <p:nvPr/>
        </p:nvGraphicFramePr>
        <p:xfrm>
          <a:off x="3733801" y="2362200"/>
          <a:ext cx="2117725" cy="449782"/>
        </p:xfrm>
        <a:graphic>
          <a:graphicData uri="http://schemas.openxmlformats.org/presentationml/2006/ole">
            <mc:AlternateContent xmlns:mc="http://schemas.openxmlformats.org/markup-compatibility/2006">
              <mc:Choice xmlns:v="urn:schemas-microsoft-com:vml" Requires="v">
                <p:oleObj name="Equation" r:id="rId7" imgW="812447" imgH="215806" progId="Equation.3">
                  <p:embed/>
                </p:oleObj>
              </mc:Choice>
              <mc:Fallback>
                <p:oleObj name="Equation" r:id="rId7" imgW="812447" imgH="215806" progId="Equation.3">
                  <p:embed/>
                  <p:pic>
                    <p:nvPicPr>
                      <p:cNvPr id="3380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1" y="2362200"/>
                        <a:ext cx="2117725" cy="449782"/>
                      </a:xfrm>
                      <a:prstGeom prst="rect">
                        <a:avLst/>
                      </a:prstGeom>
                      <a:noFill/>
                      <a:ln>
                        <a:noFill/>
                      </a:ln>
                    </p:spPr>
                  </p:pic>
                </p:oleObj>
              </mc:Fallback>
            </mc:AlternateContent>
          </a:graphicData>
        </a:graphic>
      </p:graphicFrame>
      <p:sp>
        <p:nvSpPr>
          <p:cNvPr id="2" name="TextBox 1"/>
          <p:cNvSpPr txBox="1"/>
          <p:nvPr/>
        </p:nvSpPr>
        <p:spPr>
          <a:xfrm>
            <a:off x="571500" y="3810007"/>
            <a:ext cx="6134100" cy="461665"/>
          </a:xfrm>
          <a:prstGeom prst="rect">
            <a:avLst/>
          </a:prstGeom>
          <a:noFill/>
        </p:spPr>
        <p:txBody>
          <a:bodyPr wrap="square" rtlCol="0">
            <a:spAutoFit/>
          </a:bodyPr>
          <a:lstStyle/>
          <a:p>
            <a:r>
              <a:rPr lang="en-US" sz="2400" dirty="0"/>
              <a:t>Solution:</a:t>
            </a:r>
            <a:r>
              <a:rPr lang="en-US" dirty="0"/>
              <a:t> </a:t>
            </a:r>
          </a:p>
        </p:txBody>
      </p:sp>
      <p:graphicFrame>
        <p:nvGraphicFramePr>
          <p:cNvPr id="3" name="Object 2"/>
          <p:cNvGraphicFramePr>
            <a:graphicFrameLocks noChangeAspect="1"/>
          </p:cNvGraphicFramePr>
          <p:nvPr/>
        </p:nvGraphicFramePr>
        <p:xfrm>
          <a:off x="2286024" y="3837577"/>
          <a:ext cx="2286001" cy="1077686"/>
        </p:xfrm>
        <a:graphic>
          <a:graphicData uri="http://schemas.openxmlformats.org/presentationml/2006/ole">
            <mc:AlternateContent xmlns:mc="http://schemas.openxmlformats.org/markup-compatibility/2006">
              <mc:Choice xmlns:v="urn:schemas-microsoft-com:vml" Requires="v">
                <p:oleObj name="Equation" r:id="rId9" imgW="888840" imgH="419040" progId="Equation.3">
                  <p:embed/>
                </p:oleObj>
              </mc:Choice>
              <mc:Fallback>
                <p:oleObj name="Equation" r:id="rId9" imgW="888840" imgH="419040" progId="Equation.3">
                  <p:embed/>
                  <p:pic>
                    <p:nvPicPr>
                      <p:cNvPr id="3" name="Object 2"/>
                      <p:cNvPicPr/>
                      <p:nvPr/>
                    </p:nvPicPr>
                    <p:blipFill>
                      <a:blip r:embed="rId10"/>
                      <a:stretch>
                        <a:fillRect/>
                      </a:stretch>
                    </p:blipFill>
                    <p:spPr>
                      <a:xfrm>
                        <a:off x="2286024" y="3837577"/>
                        <a:ext cx="2286001" cy="1077686"/>
                      </a:xfrm>
                      <a:prstGeom prst="rect">
                        <a:avLst/>
                      </a:prstGeom>
                    </p:spPr>
                  </p:pic>
                </p:oleObj>
              </mc:Fallback>
            </mc:AlternateContent>
          </a:graphicData>
        </a:graphic>
      </p:graphicFrame>
      <p:pic>
        <p:nvPicPr>
          <p:cNvPr id="33810"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0878" y="5226734"/>
            <a:ext cx="6264723" cy="1131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1752600" y="274638"/>
            <a:ext cx="9372600" cy="7159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Problem: Superposition Principle</a:t>
            </a:r>
          </a:p>
        </p:txBody>
      </p:sp>
      <p:pic>
        <p:nvPicPr>
          <p:cNvPr id="8" name="Picture 8" descr="230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7304209" y="1179396"/>
            <a:ext cx="4119798" cy="3164004"/>
          </a:xfrm>
          <a:noFill/>
        </p:spPr>
      </p:pic>
      <p:graphicFrame>
        <p:nvGraphicFramePr>
          <p:cNvPr id="33798" name="Object 3"/>
          <p:cNvGraphicFramePr>
            <a:graphicFrameLocks noChangeAspect="1"/>
          </p:cNvGraphicFramePr>
          <p:nvPr/>
        </p:nvGraphicFramePr>
        <p:xfrm>
          <a:off x="5243739" y="1571664"/>
          <a:ext cx="1498204" cy="390525"/>
        </p:xfrm>
        <a:graphic>
          <a:graphicData uri="http://schemas.openxmlformats.org/presentationml/2006/ole">
            <mc:AlternateContent xmlns:mc="http://schemas.openxmlformats.org/markup-compatibility/2006">
              <mc:Choice xmlns:v="urn:schemas-microsoft-com:vml" Requires="v">
                <p:oleObj name="Equation" r:id="rId3" imgW="545626" imgH="177646" progId="Equation.3">
                  <p:embed/>
                </p:oleObj>
              </mc:Choice>
              <mc:Fallback>
                <p:oleObj name="Equation" r:id="rId3" imgW="545626" imgH="177646" progId="Equation.3">
                  <p:embed/>
                  <p:pic>
                    <p:nvPicPr>
                      <p:cNvPr id="3379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739" y="1571664"/>
                        <a:ext cx="1498204"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9" name="Object 4"/>
          <p:cNvGraphicFramePr>
            <a:graphicFrameLocks noChangeAspect="1"/>
          </p:cNvGraphicFramePr>
          <p:nvPr/>
        </p:nvGraphicFramePr>
        <p:xfrm>
          <a:off x="762000" y="1585724"/>
          <a:ext cx="2133600" cy="445273"/>
        </p:xfrm>
        <a:graphic>
          <a:graphicData uri="http://schemas.openxmlformats.org/presentationml/2006/ole">
            <mc:AlternateContent xmlns:mc="http://schemas.openxmlformats.org/markup-compatibility/2006">
              <mc:Choice xmlns:v="urn:schemas-microsoft-com:vml" Requires="v">
                <p:oleObj name="Equation" r:id="rId5" imgW="876300" imgH="228600" progId="Equation.3">
                  <p:embed/>
                </p:oleObj>
              </mc:Choice>
              <mc:Fallback>
                <p:oleObj name="Equation" r:id="rId5" imgW="876300" imgH="228600" progId="Equation.3">
                  <p:embed/>
                  <p:pic>
                    <p:nvPicPr>
                      <p:cNvPr id="3379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585724"/>
                        <a:ext cx="2133600" cy="445273"/>
                      </a:xfrm>
                      <a:prstGeom prst="rect">
                        <a:avLst/>
                      </a:prstGeom>
                      <a:noFill/>
                      <a:ln>
                        <a:noFill/>
                      </a:ln>
                    </p:spPr>
                  </p:pic>
                </p:oleObj>
              </mc:Fallback>
            </mc:AlternateContent>
          </a:graphicData>
        </a:graphic>
      </p:graphicFrame>
      <p:graphicFrame>
        <p:nvGraphicFramePr>
          <p:cNvPr id="33800" name="Object 5"/>
          <p:cNvGraphicFramePr>
            <a:graphicFrameLocks noChangeAspect="1"/>
          </p:cNvGraphicFramePr>
          <p:nvPr/>
        </p:nvGraphicFramePr>
        <p:xfrm>
          <a:off x="3124201" y="1571655"/>
          <a:ext cx="2117725" cy="449782"/>
        </p:xfrm>
        <a:graphic>
          <a:graphicData uri="http://schemas.openxmlformats.org/presentationml/2006/ole">
            <mc:AlternateContent xmlns:mc="http://schemas.openxmlformats.org/markup-compatibility/2006">
              <mc:Choice xmlns:v="urn:schemas-microsoft-com:vml" Requires="v">
                <p:oleObj name="Equation" r:id="rId7" imgW="812447" imgH="215806" progId="Equation.3">
                  <p:embed/>
                </p:oleObj>
              </mc:Choice>
              <mc:Fallback>
                <p:oleObj name="Equation" r:id="rId7" imgW="812447" imgH="215806" progId="Equation.3">
                  <p:embed/>
                  <p:pic>
                    <p:nvPicPr>
                      <p:cNvPr id="3380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1" y="1571655"/>
                        <a:ext cx="2117725" cy="449782"/>
                      </a:xfrm>
                      <a:prstGeom prst="rect">
                        <a:avLst/>
                      </a:prstGeom>
                      <a:noFill/>
                      <a:ln>
                        <a:noFill/>
                      </a:ln>
                    </p:spPr>
                  </p:pic>
                </p:oleObj>
              </mc:Fallback>
            </mc:AlternateContent>
          </a:graphicData>
        </a:graphic>
      </p:graphicFrame>
      <p:sp>
        <p:nvSpPr>
          <p:cNvPr id="2" name="TextBox 1"/>
          <p:cNvSpPr txBox="1"/>
          <p:nvPr/>
        </p:nvSpPr>
        <p:spPr>
          <a:xfrm>
            <a:off x="571500" y="2133600"/>
            <a:ext cx="6134100" cy="369332"/>
          </a:xfrm>
          <a:prstGeom prst="rect">
            <a:avLst/>
          </a:prstGeom>
          <a:noFill/>
        </p:spPr>
        <p:txBody>
          <a:bodyPr wrap="square" rtlCol="0">
            <a:spAutoFit/>
          </a:bodyPr>
          <a:lstStyle/>
          <a:p>
            <a:r>
              <a:rPr lang="en-US" dirty="0"/>
              <a:t>Solution: </a:t>
            </a:r>
          </a:p>
        </p:txBody>
      </p:sp>
      <p:graphicFrame>
        <p:nvGraphicFramePr>
          <p:cNvPr id="3" name="Object 2"/>
          <p:cNvGraphicFramePr>
            <a:graphicFrameLocks noChangeAspect="1"/>
          </p:cNvGraphicFramePr>
          <p:nvPr/>
        </p:nvGraphicFramePr>
        <p:xfrm>
          <a:off x="1905000" y="2147707"/>
          <a:ext cx="1816198" cy="1015201"/>
        </p:xfrm>
        <a:graphic>
          <a:graphicData uri="http://schemas.openxmlformats.org/presentationml/2006/ole">
            <mc:AlternateContent xmlns:mc="http://schemas.openxmlformats.org/markup-compatibility/2006">
              <mc:Choice xmlns:v="urn:schemas-microsoft-com:vml" Requires="v">
                <p:oleObj name="Equation" r:id="rId9" imgW="863280" imgH="482400" progId="Equation.3">
                  <p:embed/>
                </p:oleObj>
              </mc:Choice>
              <mc:Fallback>
                <p:oleObj name="Equation" r:id="rId9" imgW="863280" imgH="482400" progId="Equation.3">
                  <p:embed/>
                  <p:pic>
                    <p:nvPicPr>
                      <p:cNvPr id="3" name="Object 2"/>
                      <p:cNvPicPr/>
                      <p:nvPr/>
                    </p:nvPicPr>
                    <p:blipFill>
                      <a:blip r:embed="rId10"/>
                      <a:stretch>
                        <a:fillRect/>
                      </a:stretch>
                    </p:blipFill>
                    <p:spPr>
                      <a:xfrm>
                        <a:off x="1905000" y="2147707"/>
                        <a:ext cx="1816198" cy="1015201"/>
                      </a:xfrm>
                      <a:prstGeom prst="rect">
                        <a:avLst/>
                      </a:prstGeom>
                    </p:spPr>
                  </p:pic>
                </p:oleObj>
              </mc:Fallback>
            </mc:AlternateContent>
          </a:graphicData>
        </a:graphic>
      </p:graphicFrame>
      <p:pic>
        <p:nvPicPr>
          <p:cNvPr id="76802"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0596" y="3124207"/>
            <a:ext cx="6426005" cy="114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3"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4662" y="5416541"/>
            <a:ext cx="6141938" cy="1239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91401" y="4646054"/>
            <a:ext cx="3987375" cy="85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949" name="Picture 14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25" y="4270239"/>
            <a:ext cx="3741799" cy="1146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8825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6802"/>
                                        </p:tgtEl>
                                        <p:attrNameLst>
                                          <p:attrName>style.visibility</p:attrName>
                                        </p:attrNameLst>
                                      </p:cBhvr>
                                      <p:to>
                                        <p:strVal val="visible"/>
                                      </p:to>
                                    </p:set>
                                    <p:anim calcmode="lin" valueType="num">
                                      <p:cBhvr additive="base">
                                        <p:cTn id="11" dur="500" fill="hold"/>
                                        <p:tgtEl>
                                          <p:spTgt spid="76802"/>
                                        </p:tgtEl>
                                        <p:attrNameLst>
                                          <p:attrName>ppt_x</p:attrName>
                                        </p:attrNameLst>
                                      </p:cBhvr>
                                      <p:tavLst>
                                        <p:tav tm="0">
                                          <p:val>
                                            <p:strVal val="#ppt_x"/>
                                          </p:val>
                                        </p:tav>
                                        <p:tav tm="100000">
                                          <p:val>
                                            <p:strVal val="#ppt_x"/>
                                          </p:val>
                                        </p:tav>
                                      </p:tavLst>
                                    </p:anim>
                                    <p:anim calcmode="lin" valueType="num">
                                      <p:cBhvr additive="base">
                                        <p:cTn id="12" dur="500" fill="hold"/>
                                        <p:tgtEl>
                                          <p:spTgt spid="7680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949"/>
                                        </p:tgtEl>
                                        <p:attrNameLst>
                                          <p:attrName>style.visibility</p:attrName>
                                        </p:attrNameLst>
                                      </p:cBhvr>
                                      <p:to>
                                        <p:strVal val="visible"/>
                                      </p:to>
                                    </p:set>
                                    <p:anim calcmode="lin" valueType="num">
                                      <p:cBhvr additive="base">
                                        <p:cTn id="17" dur="500" fill="hold"/>
                                        <p:tgtEl>
                                          <p:spTgt spid="76949"/>
                                        </p:tgtEl>
                                        <p:attrNameLst>
                                          <p:attrName>ppt_x</p:attrName>
                                        </p:attrNameLst>
                                      </p:cBhvr>
                                      <p:tavLst>
                                        <p:tav tm="0">
                                          <p:val>
                                            <p:strVal val="#ppt_x"/>
                                          </p:val>
                                        </p:tav>
                                        <p:tav tm="100000">
                                          <p:val>
                                            <p:strVal val="#ppt_x"/>
                                          </p:val>
                                        </p:tav>
                                      </p:tavLst>
                                    </p:anim>
                                    <p:anim calcmode="lin" valueType="num">
                                      <p:cBhvr additive="base">
                                        <p:cTn id="18" dur="500" fill="hold"/>
                                        <p:tgtEl>
                                          <p:spTgt spid="7694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6803"/>
                                        </p:tgtEl>
                                        <p:attrNameLst>
                                          <p:attrName>style.visibility</p:attrName>
                                        </p:attrNameLst>
                                      </p:cBhvr>
                                      <p:to>
                                        <p:strVal val="visible"/>
                                      </p:to>
                                    </p:set>
                                    <p:anim calcmode="lin" valueType="num">
                                      <p:cBhvr additive="base">
                                        <p:cTn id="23" dur="500" fill="hold"/>
                                        <p:tgtEl>
                                          <p:spTgt spid="76803"/>
                                        </p:tgtEl>
                                        <p:attrNameLst>
                                          <p:attrName>ppt_x</p:attrName>
                                        </p:attrNameLst>
                                      </p:cBhvr>
                                      <p:tavLst>
                                        <p:tav tm="0">
                                          <p:val>
                                            <p:strVal val="#ppt_x"/>
                                          </p:val>
                                        </p:tav>
                                        <p:tav tm="100000">
                                          <p:val>
                                            <p:strVal val="#ppt_x"/>
                                          </p:val>
                                        </p:tav>
                                      </p:tavLst>
                                    </p:anim>
                                    <p:anim calcmode="lin" valueType="num">
                                      <p:cBhvr additive="base">
                                        <p:cTn id="24" dur="500" fill="hold"/>
                                        <p:tgtEl>
                                          <p:spTgt spid="768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6804"/>
                                        </p:tgtEl>
                                        <p:attrNameLst>
                                          <p:attrName>style.visibility</p:attrName>
                                        </p:attrNameLst>
                                      </p:cBhvr>
                                      <p:to>
                                        <p:strVal val="visible"/>
                                      </p:to>
                                    </p:set>
                                    <p:anim calcmode="lin" valueType="num">
                                      <p:cBhvr additive="base">
                                        <p:cTn id="29" dur="500" fill="hold"/>
                                        <p:tgtEl>
                                          <p:spTgt spid="76804"/>
                                        </p:tgtEl>
                                        <p:attrNameLst>
                                          <p:attrName>ppt_x</p:attrName>
                                        </p:attrNameLst>
                                      </p:cBhvr>
                                      <p:tavLst>
                                        <p:tav tm="0">
                                          <p:val>
                                            <p:strVal val="#ppt_x"/>
                                          </p:val>
                                        </p:tav>
                                        <p:tav tm="100000">
                                          <p:val>
                                            <p:strVal val="#ppt_x"/>
                                          </p:val>
                                        </p:tav>
                                      </p:tavLst>
                                    </p:anim>
                                    <p:anim calcmode="lin" valueType="num">
                                      <p:cBhvr additive="base">
                                        <p:cTn id="30" dur="500" fill="hold"/>
                                        <p:tgtEl>
                                          <p:spTgt spid="768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9695121" cy="742362"/>
          </a:xfrm>
          <a:solidFill>
            <a:schemeClr val="accent1">
              <a:lumMod val="75000"/>
            </a:schemeClr>
          </a:solidFill>
        </p:spPr>
        <p:txBody>
          <a:bodyPr vert="horz" lIns="91440" tIns="45720" rIns="91440" bIns="45720" rtlCol="0" anchor="ctr">
            <a:normAutofit/>
          </a:bodyPr>
          <a:lstStyle/>
          <a:p>
            <a:pPr algn="ctr"/>
            <a:r>
              <a:rPr lang="en-US" b="1" dirty="0">
                <a:solidFill>
                  <a:schemeClr val="bg1">
                    <a:lumMod val="95000"/>
                  </a:schemeClr>
                </a:solidFill>
                <a:effectLst>
                  <a:outerShdw blurRad="38100" dist="38100" dir="2700000" algn="tl">
                    <a:srgbClr val="000000">
                      <a:alpha val="43137"/>
                    </a:srgbClr>
                  </a:outerShdw>
                </a:effectLst>
              </a:rPr>
              <a:t>Practice Problem</a:t>
            </a:r>
          </a:p>
        </p:txBody>
      </p:sp>
      <p:sp>
        <p:nvSpPr>
          <p:cNvPr id="3" name="Content Placeholder 2"/>
          <p:cNvSpPr>
            <a:spLocks noGrp="1"/>
          </p:cNvSpPr>
          <p:nvPr>
            <p:ph idx="1"/>
          </p:nvPr>
        </p:nvSpPr>
        <p:spPr/>
        <p:txBody>
          <a:bodyPr/>
          <a:lstStyle/>
          <a:p>
            <a:pPr marL="0" indent="0">
              <a:buNone/>
            </a:pPr>
            <a:r>
              <a:rPr lang="en-US" b="0" dirty="0">
                <a:latin typeface="Times New Roman" panose="02020603050405020304" pitchFamily="18" charset="0"/>
                <a:cs typeface="Times New Roman" panose="02020603050405020304" pitchFamily="18" charset="0"/>
              </a:rPr>
              <a:t>Charge </a:t>
            </a:r>
            <a:r>
              <a:rPr lang="en-US" b="0" i="1" dirty="0">
                <a:latin typeface="Times New Roman" panose="02020603050405020304" pitchFamily="18" charset="0"/>
                <a:cs typeface="Times New Roman" panose="02020603050405020304" pitchFamily="18" charset="0"/>
              </a:rPr>
              <a:t>q</a:t>
            </a:r>
            <a:r>
              <a:rPr lang="en-US" b="0" baseline="-25000" dirty="0">
                <a:latin typeface="Times New Roman" panose="02020603050405020304" pitchFamily="18" charset="0"/>
                <a:cs typeface="Times New Roman" panose="02020603050405020304" pitchFamily="18" charset="0"/>
              </a:rPr>
              <a:t>1</a:t>
            </a:r>
            <a:r>
              <a:rPr lang="en-US" b="0" dirty="0">
                <a:latin typeface="Times New Roman" panose="02020603050405020304" pitchFamily="18" charset="0"/>
                <a:cs typeface="Times New Roman" panose="02020603050405020304" pitchFamily="18" charset="0"/>
              </a:rPr>
              <a:t> = +25 nC is at the origin, charge </a:t>
            </a:r>
            <a:r>
              <a:rPr lang="en-US" b="0" i="1" dirty="0">
                <a:latin typeface="Times New Roman" panose="02020603050405020304" pitchFamily="18" charset="0"/>
                <a:cs typeface="Times New Roman" panose="02020603050405020304" pitchFamily="18" charset="0"/>
              </a:rPr>
              <a:t>q</a:t>
            </a:r>
            <a:r>
              <a:rPr lang="en-US" b="0" baseline="-25000" dirty="0">
                <a:latin typeface="Times New Roman" panose="02020603050405020304" pitchFamily="18" charset="0"/>
                <a:cs typeface="Times New Roman" panose="02020603050405020304" pitchFamily="18" charset="0"/>
              </a:rPr>
              <a:t>2</a:t>
            </a:r>
            <a:r>
              <a:rPr lang="en-US" b="0" dirty="0">
                <a:latin typeface="Times New Roman" panose="02020603050405020304" pitchFamily="18" charset="0"/>
                <a:cs typeface="Times New Roman" panose="02020603050405020304" pitchFamily="18" charset="0"/>
              </a:rPr>
              <a:t> = -15 nC is on the axis at </a:t>
            </a:r>
            <a:r>
              <a:rPr lang="en-US" b="0" i="1" dirty="0">
                <a:latin typeface="Times New Roman" panose="02020603050405020304" pitchFamily="18" charset="0"/>
                <a:cs typeface="Times New Roman" panose="02020603050405020304" pitchFamily="18" charset="0"/>
              </a:rPr>
              <a:t>x</a:t>
            </a:r>
            <a:r>
              <a:rPr lang="en-US" b="0" dirty="0">
                <a:latin typeface="Times New Roman" panose="02020603050405020304" pitchFamily="18" charset="0"/>
                <a:cs typeface="Times New Roman" panose="02020603050405020304" pitchFamily="18" charset="0"/>
              </a:rPr>
              <a:t> = 2.0 m,  and charge </a:t>
            </a:r>
            <a:r>
              <a:rPr lang="en-US" b="0" i="1" dirty="0">
                <a:latin typeface="Times New Roman" panose="02020603050405020304" pitchFamily="18" charset="0"/>
                <a:cs typeface="Times New Roman" panose="02020603050405020304" pitchFamily="18" charset="0"/>
              </a:rPr>
              <a:t>q</a:t>
            </a:r>
            <a:r>
              <a:rPr lang="en-US" b="0" baseline="-25000" dirty="0">
                <a:latin typeface="Times New Roman" panose="02020603050405020304" pitchFamily="18" charset="0"/>
                <a:cs typeface="Times New Roman" panose="02020603050405020304" pitchFamily="18" charset="0"/>
              </a:rPr>
              <a:t>0</a:t>
            </a:r>
            <a:r>
              <a:rPr lang="en-US" b="0" dirty="0">
                <a:latin typeface="Times New Roman" panose="02020603050405020304" pitchFamily="18" charset="0"/>
                <a:cs typeface="Times New Roman" panose="02020603050405020304" pitchFamily="18" charset="0"/>
              </a:rPr>
              <a:t> = +20 nC is at the point </a:t>
            </a:r>
            <a:r>
              <a:rPr lang="en-US" b="0" i="1" dirty="0">
                <a:latin typeface="Times New Roman" panose="02020603050405020304" pitchFamily="18" charset="0"/>
                <a:cs typeface="Times New Roman" panose="02020603050405020304" pitchFamily="18" charset="0"/>
              </a:rPr>
              <a:t>x</a:t>
            </a:r>
            <a:r>
              <a:rPr lang="en-US" b="0" dirty="0">
                <a:latin typeface="Times New Roman" panose="02020603050405020304" pitchFamily="18" charset="0"/>
                <a:cs typeface="Times New Roman" panose="02020603050405020304" pitchFamily="18" charset="0"/>
              </a:rPr>
              <a:t> = 2.0 m, </a:t>
            </a:r>
            <a:r>
              <a:rPr lang="en-US" b="0" i="1" dirty="0">
                <a:latin typeface="Times New Roman" panose="02020603050405020304" pitchFamily="18" charset="0"/>
                <a:cs typeface="Times New Roman" panose="02020603050405020304" pitchFamily="18" charset="0"/>
              </a:rPr>
              <a:t>y</a:t>
            </a:r>
            <a:r>
              <a:rPr lang="en-US" b="0" dirty="0">
                <a:latin typeface="Times New Roman" panose="02020603050405020304" pitchFamily="18" charset="0"/>
                <a:cs typeface="Times New Roman" panose="02020603050405020304" pitchFamily="18" charset="0"/>
              </a:rPr>
              <a:t> = 2.0 m as shown in Figure. Find the magnitude and direction of the resultant electric force on q</a:t>
            </a:r>
            <a:r>
              <a:rPr lang="en-US" b="0" baseline="-25000" dirty="0">
                <a:latin typeface="Times New Roman" panose="02020603050405020304" pitchFamily="18" charset="0"/>
                <a:cs typeface="Times New Roman" panose="02020603050405020304" pitchFamily="18" charset="0"/>
              </a:rPr>
              <a:t>0</a:t>
            </a:r>
            <a:r>
              <a:rPr lang="en-US" b="0" dirty="0">
                <a:latin typeface="Times New Roman" panose="02020603050405020304" pitchFamily="18" charset="0"/>
                <a:cs typeface="Times New Roman" panose="02020603050405020304" pitchFamily="18" charset="0"/>
              </a:rPr>
              <a:t>.</a:t>
            </a: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971800"/>
            <a:ext cx="5029200" cy="3604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3748080" y="4170600"/>
              <a:ext cx="1670400" cy="1670400"/>
            </p14:xfrm>
          </p:contentPart>
        </mc:Choice>
        <mc:Fallback xmlns="">
          <p:pic>
            <p:nvPicPr>
              <p:cNvPr id="6" name="Ink 5"/>
              <p:cNvPicPr/>
              <p:nvPr/>
            </p:nvPicPr>
            <p:blipFill>
              <a:blip r:embed="rId4"/>
              <a:stretch>
                <a:fillRect/>
              </a:stretch>
            </p:blipFill>
            <p:spPr>
              <a:xfrm>
                <a:off x="3738720" y="4161240"/>
                <a:ext cx="1689120" cy="1689120"/>
              </a:xfrm>
              <a:prstGeom prst="rect">
                <a:avLst/>
              </a:prstGeom>
            </p:spPr>
          </p:pic>
        </mc:Fallback>
      </mc:AlternateContent>
    </p:spTree>
    <p:extLst>
      <p:ext uri="{BB962C8B-B14F-4D97-AF65-F5344CB8AC3E}">
        <p14:creationId xmlns:p14="http://schemas.microsoft.com/office/powerpoint/2010/main" val="501432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24" y="1600208"/>
            <a:ext cx="11048999" cy="4495793"/>
          </a:xfrm>
        </p:spPr>
        <p:txBody>
          <a:bodyPr/>
          <a:lstStyle/>
          <a:p>
            <a:pPr marL="0" indent="0">
              <a:buNone/>
            </a:pPr>
            <a:r>
              <a:rPr lang="en-US" sz="2000" dirty="0">
                <a:latin typeface="Times New Roman" panose="02020603050405020304" pitchFamily="18" charset="0"/>
                <a:cs typeface="Times New Roman" panose="02020603050405020304" pitchFamily="18" charset="0"/>
              </a:rPr>
              <a:t>Solution: </a:t>
            </a:r>
          </a:p>
          <a:p>
            <a:pPr marL="0" indent="0">
              <a:buNone/>
            </a:pPr>
            <a:endParaRPr lang="en-US" b="0" dirty="0">
              <a:latin typeface="Times New Roman" panose="02020603050405020304" pitchFamily="18" charset="0"/>
              <a:cs typeface="Times New Roman" panose="02020603050405020304" pitchFamily="18" charset="0"/>
            </a:endParaRP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1340" y="1447800"/>
            <a:ext cx="382768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2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26" y="1936446"/>
            <a:ext cx="4800600" cy="882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2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45" y="2945127"/>
            <a:ext cx="6161088"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2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776" y="5431314"/>
            <a:ext cx="4822825" cy="112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1">
            <a:extLst>
              <a:ext uri="{FF2B5EF4-FFF2-40B4-BE49-F238E27FC236}">
                <a16:creationId xmlns:a16="http://schemas.microsoft.com/office/drawing/2014/main" id="{BDEEB380-D7F7-4D6A-BB6B-EDB9E4D03100}"/>
              </a:ext>
            </a:extLst>
          </p:cNvPr>
          <p:cNvSpPr txBox="1">
            <a:spLocks/>
          </p:cNvSpPr>
          <p:nvPr/>
        </p:nvSpPr>
        <p:spPr>
          <a:xfrm>
            <a:off x="1447800" y="274638"/>
            <a:ext cx="9695121" cy="742362"/>
          </a:xfrm>
          <a:prstGeom prst="rect">
            <a:avLst/>
          </a:prstGeom>
          <a:solidFill>
            <a:schemeClr val="accent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bg1">
                    <a:lumMod val="95000"/>
                  </a:schemeClr>
                </a:solidFill>
                <a:effectLst>
                  <a:outerShdw blurRad="38100" dist="38100" dir="2700000" algn="tl">
                    <a:srgbClr val="000000">
                      <a:alpha val="43137"/>
                    </a:srgbClr>
                  </a:outerShdw>
                </a:effectLst>
              </a:rPr>
              <a:t>Practice Problem</a:t>
            </a:r>
            <a:endParaRPr lang="en-US" b="1" dirty="0">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8659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211"/>
                                        </p:tgtEl>
                                        <p:attrNameLst>
                                          <p:attrName>style.visibility</p:attrName>
                                        </p:attrNameLst>
                                      </p:cBhvr>
                                      <p:to>
                                        <p:strVal val="visible"/>
                                      </p:to>
                                    </p:set>
                                    <p:anim calcmode="lin" valueType="num">
                                      <p:cBhvr additive="base">
                                        <p:cTn id="7" dur="500" fill="hold"/>
                                        <p:tgtEl>
                                          <p:spTgt spid="94211"/>
                                        </p:tgtEl>
                                        <p:attrNameLst>
                                          <p:attrName>ppt_x</p:attrName>
                                        </p:attrNameLst>
                                      </p:cBhvr>
                                      <p:tavLst>
                                        <p:tav tm="0">
                                          <p:val>
                                            <p:strVal val="#ppt_x"/>
                                          </p:val>
                                        </p:tav>
                                        <p:tav tm="100000">
                                          <p:val>
                                            <p:strVal val="#ppt_x"/>
                                          </p:val>
                                        </p:tav>
                                      </p:tavLst>
                                    </p:anim>
                                    <p:anim calcmode="lin" valueType="num">
                                      <p:cBhvr additive="base">
                                        <p:cTn id="8" dur="500" fill="hold"/>
                                        <p:tgtEl>
                                          <p:spTgt spid="942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4212"/>
                                        </p:tgtEl>
                                        <p:attrNameLst>
                                          <p:attrName>style.visibility</p:attrName>
                                        </p:attrNameLst>
                                      </p:cBhvr>
                                      <p:to>
                                        <p:strVal val="visible"/>
                                      </p:to>
                                    </p:set>
                                    <p:animEffect transition="in" filter="fade">
                                      <p:cBhvr>
                                        <p:cTn id="13" dur="500"/>
                                        <p:tgtEl>
                                          <p:spTgt spid="942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799" y="274638"/>
            <a:ext cx="9801447" cy="629129"/>
          </a:xfrm>
          <a:solidFill>
            <a:schemeClr val="accent1">
              <a:lumMod val="75000"/>
            </a:schemeClr>
          </a:solidFill>
        </p:spPr>
        <p:txBody>
          <a:bodyPr vert="horz" lIns="91440" tIns="45720" rIns="91440" bIns="45720" rtlCol="0" anchor="ctr">
            <a:normAutofit fontScale="90000"/>
          </a:bodyPr>
          <a:lstStyle/>
          <a:p>
            <a:pPr algn="ctr"/>
            <a:r>
              <a:rPr lang="en-US" b="1" dirty="0">
                <a:solidFill>
                  <a:schemeClr val="bg1">
                    <a:lumMod val="95000"/>
                  </a:schemeClr>
                </a:solidFill>
                <a:effectLst>
                  <a:outerShdw blurRad="38100" dist="38100" dir="2700000" algn="tl">
                    <a:srgbClr val="000000">
                      <a:alpha val="43137"/>
                    </a:srgbClr>
                  </a:outerShdw>
                </a:effectLst>
              </a:rPr>
              <a:t>Practice Problem</a:t>
            </a:r>
          </a:p>
        </p:txBody>
      </p:sp>
      <p:sp>
        <p:nvSpPr>
          <p:cNvPr id="3" name="Content Placeholder 2"/>
          <p:cNvSpPr>
            <a:spLocks noGrp="1"/>
          </p:cNvSpPr>
          <p:nvPr>
            <p:ph idx="1"/>
          </p:nvPr>
        </p:nvSpPr>
        <p:spPr>
          <a:xfrm>
            <a:off x="533424" y="1600208"/>
            <a:ext cx="11048999" cy="4495793"/>
          </a:xfrm>
        </p:spPr>
        <p:txBody>
          <a:bodyPr/>
          <a:lstStyle/>
          <a:p>
            <a:pPr marL="0" indent="0">
              <a:buNone/>
            </a:pPr>
            <a:r>
              <a:rPr lang="en-US" sz="2000" dirty="0">
                <a:latin typeface="Times New Roman" panose="02020603050405020304" pitchFamily="18" charset="0"/>
                <a:cs typeface="Times New Roman" panose="02020603050405020304" pitchFamily="18" charset="0"/>
              </a:rPr>
              <a:t>Solution: Resultant Force diagram</a:t>
            </a:r>
          </a:p>
          <a:p>
            <a:pPr marL="0" indent="0">
              <a:buNone/>
            </a:pPr>
            <a:endParaRPr lang="en-US" b="0" dirty="0">
              <a:latin typeface="Times New Roman" panose="02020603050405020304" pitchFamily="18" charset="0"/>
              <a:cs typeface="Times New Roman" panose="02020603050405020304" pitchFamily="18" charset="0"/>
            </a:endParaRPr>
          </a:p>
        </p:txBody>
      </p:sp>
      <p:pic>
        <p:nvPicPr>
          <p:cNvPr id="942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1" y="5181639"/>
            <a:ext cx="4822825" cy="112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470074"/>
            <a:ext cx="4793518" cy="3280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5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752600" y="274638"/>
            <a:ext cx="9867900" cy="7921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Problem: Where is the net force is zero?</a:t>
            </a:r>
          </a:p>
        </p:txBody>
      </p:sp>
      <p:sp>
        <p:nvSpPr>
          <p:cNvPr id="34819" name="TextBox 3"/>
          <p:cNvSpPr txBox="1">
            <a:spLocks noChangeArrowheads="1"/>
          </p:cNvSpPr>
          <p:nvPr/>
        </p:nvSpPr>
        <p:spPr bwMode="auto">
          <a:xfrm>
            <a:off x="4857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4820" name="Picture 6" descr="2308"/>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534150" y="1219239"/>
            <a:ext cx="5048250" cy="2900363"/>
          </a:xfrm>
        </p:spPr>
      </p:pic>
      <p:sp>
        <p:nvSpPr>
          <p:cNvPr id="34821" name="Rectangle 7"/>
          <p:cNvSpPr>
            <a:spLocks noChangeArrowheads="1"/>
          </p:cNvSpPr>
          <p:nvPr/>
        </p:nvSpPr>
        <p:spPr bwMode="auto">
          <a:xfrm>
            <a:off x="533400" y="1600242"/>
            <a:ext cx="6553200"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lang="en-US" altLang="en-US" sz="2000" b="0" dirty="0">
                <a:latin typeface="Times New Roman" panose="02020603050405020304" pitchFamily="18" charset="0"/>
                <a:cs typeface="Times New Roman" panose="02020603050405020304" pitchFamily="18" charset="0"/>
              </a:rPr>
              <a:t>Three point charges lie along the </a:t>
            </a:r>
            <a:r>
              <a:rPr lang="en-US" altLang="en-US" sz="2000" b="0" i="1" dirty="0">
                <a:latin typeface="Times New Roman" panose="02020603050405020304" pitchFamily="18" charset="0"/>
                <a:cs typeface="Times New Roman" panose="02020603050405020304" pitchFamily="18" charset="0"/>
              </a:rPr>
              <a:t>x </a:t>
            </a:r>
            <a:r>
              <a:rPr lang="en-US" altLang="en-US" sz="2000" b="0" dirty="0">
                <a:latin typeface="Times New Roman" panose="02020603050405020304" pitchFamily="18" charset="0"/>
                <a:cs typeface="Times New Roman" panose="02020603050405020304" pitchFamily="18" charset="0"/>
              </a:rPr>
              <a:t>axis as shown in Figure .</a:t>
            </a:r>
          </a:p>
          <a:p>
            <a:pPr eaLnBrk="1" hangingPunct="1">
              <a:buFontTx/>
              <a:buNone/>
            </a:pPr>
            <a:r>
              <a:rPr lang="en-US" altLang="en-US" sz="2000" b="0" dirty="0">
                <a:latin typeface="Times New Roman" panose="02020603050405020304" pitchFamily="18" charset="0"/>
                <a:cs typeface="Times New Roman" panose="02020603050405020304" pitchFamily="18" charset="0"/>
              </a:rPr>
              <a:t>The positive charge </a:t>
            </a:r>
            <a:r>
              <a:rPr lang="en-US" altLang="en-US" sz="2000" b="0" i="1" dirty="0">
                <a:latin typeface="Times New Roman" panose="02020603050405020304" pitchFamily="18" charset="0"/>
                <a:cs typeface="Times New Roman" panose="02020603050405020304" pitchFamily="18" charset="0"/>
              </a:rPr>
              <a:t>q</a:t>
            </a:r>
            <a:r>
              <a:rPr lang="en-US" altLang="en-US" sz="2000" b="0" i="1" baseline="-25000" dirty="0">
                <a:latin typeface="Times New Roman" panose="02020603050405020304" pitchFamily="18" charset="0"/>
                <a:cs typeface="Times New Roman" panose="02020603050405020304" pitchFamily="18" charset="0"/>
              </a:rPr>
              <a:t>1</a:t>
            </a:r>
            <a:r>
              <a:rPr lang="en-US" altLang="en-US" sz="2000" b="0" dirty="0">
                <a:latin typeface="Times New Roman" panose="02020603050405020304" pitchFamily="18" charset="0"/>
                <a:cs typeface="Times New Roman" panose="02020603050405020304" pitchFamily="18" charset="0"/>
              </a:rPr>
              <a:t> =15.0 µC is at </a:t>
            </a:r>
            <a:r>
              <a:rPr lang="en-US" altLang="en-US" sz="2000" b="0" i="1" dirty="0">
                <a:latin typeface="Times New Roman" panose="02020603050405020304" pitchFamily="18" charset="0"/>
                <a:cs typeface="Times New Roman" panose="02020603050405020304" pitchFamily="18" charset="0"/>
              </a:rPr>
              <a:t>x =</a:t>
            </a:r>
            <a:r>
              <a:rPr lang="en-US" altLang="en-US" sz="2000" b="0" dirty="0">
                <a:latin typeface="Times New Roman" panose="02020603050405020304" pitchFamily="18" charset="0"/>
                <a:cs typeface="Times New Roman" panose="02020603050405020304" pitchFamily="18" charset="0"/>
              </a:rPr>
              <a:t>2.00 m, the positive charge </a:t>
            </a:r>
            <a:r>
              <a:rPr lang="en-US" altLang="en-US" sz="2000" b="0" i="1" dirty="0">
                <a:latin typeface="Times New Roman" panose="02020603050405020304" pitchFamily="18" charset="0"/>
                <a:cs typeface="Times New Roman" panose="02020603050405020304" pitchFamily="18" charset="0"/>
              </a:rPr>
              <a:t>q</a:t>
            </a:r>
            <a:r>
              <a:rPr lang="en-US" altLang="en-US" sz="2000" b="0" baseline="-25000" dirty="0">
                <a:latin typeface="Times New Roman" panose="02020603050405020304" pitchFamily="18" charset="0"/>
                <a:cs typeface="Times New Roman" panose="02020603050405020304" pitchFamily="18" charset="0"/>
              </a:rPr>
              <a:t>2</a:t>
            </a:r>
            <a:r>
              <a:rPr lang="en-US" altLang="en-US" sz="2000" b="0" dirty="0">
                <a:latin typeface="Times New Roman" panose="02020603050405020304" pitchFamily="18" charset="0"/>
                <a:cs typeface="Times New Roman" panose="02020603050405020304" pitchFamily="18" charset="0"/>
              </a:rPr>
              <a:t>=6.00 µC is at the origin, and the net force acting on </a:t>
            </a:r>
            <a:r>
              <a:rPr lang="en-US" altLang="en-US" sz="2000" b="0" i="1" dirty="0">
                <a:latin typeface="Times New Roman" panose="02020603050405020304" pitchFamily="18" charset="0"/>
                <a:cs typeface="Times New Roman" panose="02020603050405020304" pitchFamily="18" charset="0"/>
              </a:rPr>
              <a:t>q</a:t>
            </a:r>
            <a:r>
              <a:rPr lang="en-US" altLang="en-US" sz="2000" b="0" baseline="-25000" dirty="0">
                <a:latin typeface="Times New Roman" panose="02020603050405020304" pitchFamily="18" charset="0"/>
                <a:cs typeface="Times New Roman" panose="02020603050405020304" pitchFamily="18" charset="0"/>
              </a:rPr>
              <a:t>3</a:t>
            </a:r>
            <a:r>
              <a:rPr lang="en-US" altLang="en-US" sz="2000" b="0" dirty="0">
                <a:latin typeface="Times New Roman" panose="02020603050405020304" pitchFamily="18" charset="0"/>
                <a:cs typeface="Times New Roman" panose="02020603050405020304" pitchFamily="18" charset="0"/>
              </a:rPr>
              <a:t> is zero</a:t>
            </a:r>
            <a:r>
              <a:rPr lang="en-US" altLang="en-US" sz="1600" b="0" dirty="0">
                <a:latin typeface="Times New Roman" panose="02020603050405020304" pitchFamily="18" charset="0"/>
                <a:cs typeface="Times New Roman" panose="02020603050405020304" pitchFamily="18" charset="0"/>
              </a:rPr>
              <a:t>.</a:t>
            </a:r>
            <a:r>
              <a:rPr lang="en-US" altLang="en-US" sz="1800" b="0" dirty="0"/>
              <a:t> </a:t>
            </a:r>
          </a:p>
          <a:p>
            <a:pPr eaLnBrk="1" hangingPunct="1">
              <a:buFontTx/>
              <a:buNone/>
            </a:pPr>
            <a:endParaRPr lang="en-US" altLang="en-US" sz="1800" b="0" dirty="0"/>
          </a:p>
          <a:p>
            <a:pPr eaLnBrk="1" hangingPunct="1">
              <a:buFontTx/>
              <a:buNone/>
            </a:pPr>
            <a:r>
              <a:rPr lang="en-US" altLang="en-US" sz="2000" dirty="0"/>
              <a:t>What is the </a:t>
            </a:r>
            <a:r>
              <a:rPr lang="en-US" altLang="en-US" sz="2000" i="1" dirty="0"/>
              <a:t>x </a:t>
            </a:r>
            <a:r>
              <a:rPr lang="en-US" altLang="en-US" sz="2000" dirty="0"/>
              <a:t>coordinate of </a:t>
            </a:r>
            <a:r>
              <a:rPr lang="en-US" altLang="en-US" sz="2000" i="1" dirty="0"/>
              <a:t>q</a:t>
            </a:r>
            <a:r>
              <a:rPr lang="en-US" altLang="en-US" sz="2000" baseline="-25000" dirty="0"/>
              <a:t>3</a:t>
            </a:r>
            <a:r>
              <a:rPr lang="en-US" altLang="en-US" sz="2000" dirty="0"/>
              <a:t>?</a:t>
            </a:r>
          </a:p>
        </p:txBody>
      </p:sp>
      <p:pic>
        <p:nvPicPr>
          <p:cNvPr id="778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901821"/>
            <a:ext cx="4038600" cy="964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813" y="3611169"/>
            <a:ext cx="6160486"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752600" y="274638"/>
            <a:ext cx="9867900" cy="7921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Problem: Where is the net force is zero?</a:t>
            </a:r>
          </a:p>
        </p:txBody>
      </p:sp>
      <p:pic>
        <p:nvPicPr>
          <p:cNvPr id="34820" name="Picture 6" descr="2308"/>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858001" y="1146734"/>
            <a:ext cx="4237745" cy="2434705"/>
          </a:xfrm>
        </p:spPr>
      </p:pic>
      <p:sp>
        <p:nvSpPr>
          <p:cNvPr id="34821" name="Rectangle 7"/>
          <p:cNvSpPr>
            <a:spLocks noChangeArrowheads="1"/>
          </p:cNvSpPr>
          <p:nvPr/>
        </p:nvSpPr>
        <p:spPr bwMode="auto">
          <a:xfrm>
            <a:off x="666750" y="1600251"/>
            <a:ext cx="581025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dirty="0"/>
          </a:p>
          <a:p>
            <a:pPr eaLnBrk="1" hangingPunct="1">
              <a:buFontTx/>
              <a:buNone/>
            </a:pPr>
            <a:r>
              <a:rPr lang="en-US" altLang="en-US" sz="2000" dirty="0"/>
              <a:t>What is the </a:t>
            </a:r>
            <a:r>
              <a:rPr lang="en-US" altLang="en-US" sz="2000" i="1" dirty="0"/>
              <a:t>x </a:t>
            </a:r>
            <a:r>
              <a:rPr lang="en-US" altLang="en-US" sz="2000" dirty="0"/>
              <a:t>coordinate of </a:t>
            </a:r>
            <a:r>
              <a:rPr lang="en-US" altLang="en-US" sz="2000" i="1" dirty="0"/>
              <a:t>q</a:t>
            </a:r>
            <a:r>
              <a:rPr lang="en-US" altLang="en-US" sz="2000" baseline="-25000" dirty="0"/>
              <a:t>3</a:t>
            </a:r>
            <a:r>
              <a:rPr lang="en-US" altLang="en-US" sz="2000" dirty="0"/>
              <a:t>?</a:t>
            </a:r>
          </a:p>
          <a:p>
            <a:pPr eaLnBrk="1" hangingPunct="1">
              <a:buFontTx/>
              <a:buNone/>
            </a:pPr>
            <a:endParaRPr lang="en-US" altLang="en-US" sz="2000" b="0" dirty="0"/>
          </a:p>
          <a:p>
            <a:pPr eaLnBrk="1" hangingPunct="1">
              <a:buFontTx/>
              <a:buNone/>
            </a:pPr>
            <a:r>
              <a:rPr lang="en-US" altLang="en-US" sz="2000" b="0" dirty="0"/>
              <a:t>Solution: </a:t>
            </a:r>
            <a:br>
              <a:rPr lang="en-US" altLang="en-US" sz="2000" b="0" dirty="0"/>
            </a:br>
            <a:br>
              <a:rPr lang="en-US" altLang="en-US" sz="1800" b="0" dirty="0"/>
            </a:br>
            <a:endParaRPr lang="en-US" altLang="en-US" sz="1800" b="0" dirty="0"/>
          </a:p>
        </p:txBody>
      </p:sp>
      <p:pic>
        <p:nvPicPr>
          <p:cNvPr id="778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33" y="2935010"/>
            <a:ext cx="5562599" cy="8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2" y="3742098"/>
            <a:ext cx="4071133" cy="97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789" y="5027639"/>
            <a:ext cx="7102871" cy="1117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3742059"/>
            <a:ext cx="5479578" cy="1844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Object 1"/>
          <p:cNvGraphicFramePr>
            <a:graphicFrameLocks noChangeAspect="1"/>
          </p:cNvGraphicFramePr>
          <p:nvPr/>
        </p:nvGraphicFramePr>
        <p:xfrm>
          <a:off x="7590659" y="5682648"/>
          <a:ext cx="1645444" cy="438785"/>
        </p:xfrm>
        <a:graphic>
          <a:graphicData uri="http://schemas.openxmlformats.org/presentationml/2006/ole">
            <mc:AlternateContent xmlns:mc="http://schemas.openxmlformats.org/markup-compatibility/2006">
              <mc:Choice xmlns:v="urn:schemas-microsoft-com:vml" Requires="v">
                <p:oleObj name="Equation" r:id="rId8" imgW="761760" imgH="203040" progId="Equation.3">
                  <p:embed/>
                </p:oleObj>
              </mc:Choice>
              <mc:Fallback>
                <p:oleObj name="Equation" r:id="rId8" imgW="761760" imgH="203040" progId="Equation.3">
                  <p:embed/>
                  <p:pic>
                    <p:nvPicPr>
                      <p:cNvPr id="2" name="Object 1"/>
                      <p:cNvPicPr/>
                      <p:nvPr/>
                    </p:nvPicPr>
                    <p:blipFill>
                      <a:blip r:embed="rId9"/>
                      <a:stretch>
                        <a:fillRect/>
                      </a:stretch>
                    </p:blipFill>
                    <p:spPr>
                      <a:xfrm>
                        <a:off x="7590659" y="5682648"/>
                        <a:ext cx="1645444" cy="438785"/>
                      </a:xfrm>
                      <a:prstGeom prst="rect">
                        <a:avLst/>
                      </a:prstGeom>
                    </p:spPr>
                  </p:pic>
                </p:oleObj>
              </mc:Fallback>
            </mc:AlternateContent>
          </a:graphicData>
        </a:graphic>
      </p:graphicFrame>
      <p:graphicFrame>
        <p:nvGraphicFramePr>
          <p:cNvPr id="3" name="Object 2"/>
          <p:cNvGraphicFramePr>
            <a:graphicFrameLocks noChangeAspect="1"/>
          </p:cNvGraphicFramePr>
          <p:nvPr/>
        </p:nvGraphicFramePr>
        <p:xfrm>
          <a:off x="9574213" y="5683250"/>
          <a:ext cx="1700213" cy="438150"/>
        </p:xfrm>
        <a:graphic>
          <a:graphicData uri="http://schemas.openxmlformats.org/presentationml/2006/ole">
            <mc:AlternateContent xmlns:mc="http://schemas.openxmlformats.org/markup-compatibility/2006">
              <mc:Choice xmlns:v="urn:schemas-microsoft-com:vml" Requires="v">
                <p:oleObj name="Equation" r:id="rId10" imgW="787320" imgH="203040" progId="Equation.3">
                  <p:embed/>
                </p:oleObj>
              </mc:Choice>
              <mc:Fallback>
                <p:oleObj name="Equation" r:id="rId10" imgW="787320" imgH="203040" progId="Equation.3">
                  <p:embed/>
                  <p:pic>
                    <p:nvPicPr>
                      <p:cNvPr id="3" name="Object 2"/>
                      <p:cNvPicPr>
                        <a:picLocks noChangeAspect="1" noChangeArrowheads="1"/>
                      </p:cNvPicPr>
                      <p:nvPr/>
                    </p:nvPicPr>
                    <p:blipFill>
                      <a:blip r:embed="rId11"/>
                      <a:srcRect/>
                      <a:stretch>
                        <a:fillRect/>
                      </a:stretch>
                    </p:blipFill>
                    <p:spPr bwMode="auto">
                      <a:xfrm>
                        <a:off x="9574213" y="5683250"/>
                        <a:ext cx="17002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8924" name="Picture 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3411" y="6118836"/>
            <a:ext cx="3258725" cy="616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7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924"/>
                                        </p:tgtEl>
                                        <p:attrNameLst>
                                          <p:attrName>style.visibility</p:attrName>
                                        </p:attrNameLst>
                                      </p:cBhvr>
                                      <p:to>
                                        <p:strVal val="visible"/>
                                      </p:to>
                                    </p:set>
                                    <p:anim calcmode="lin" valueType="num">
                                      <p:cBhvr additive="base">
                                        <p:cTn id="19" dur="500" fill="hold"/>
                                        <p:tgtEl>
                                          <p:spTgt spid="78924"/>
                                        </p:tgtEl>
                                        <p:attrNameLst>
                                          <p:attrName>ppt_x</p:attrName>
                                        </p:attrNameLst>
                                      </p:cBhvr>
                                      <p:tavLst>
                                        <p:tav tm="0">
                                          <p:val>
                                            <p:strVal val="#ppt_x"/>
                                          </p:val>
                                        </p:tav>
                                        <p:tav tm="100000">
                                          <p:val>
                                            <p:strVal val="#ppt_x"/>
                                          </p:val>
                                        </p:tav>
                                      </p:tavLst>
                                    </p:anim>
                                    <p:anim calcmode="lin" valueType="num">
                                      <p:cBhvr additive="base">
                                        <p:cTn id="20" dur="500" fill="hold"/>
                                        <p:tgtEl>
                                          <p:spTgt spid="789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847850" y="304800"/>
            <a:ext cx="9429750" cy="579438"/>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Problem : Find the charge on the spheres </a:t>
            </a:r>
          </a:p>
        </p:txBody>
      </p:sp>
      <p:sp>
        <p:nvSpPr>
          <p:cNvPr id="35843" name="TextBox 3"/>
          <p:cNvSpPr txBox="1">
            <a:spLocks noChangeArrowheads="1"/>
          </p:cNvSpPr>
          <p:nvPr/>
        </p:nvSpPr>
        <p:spPr bwMode="auto">
          <a:xfrm>
            <a:off x="4857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5844" name="Picture 6" descr="2309a"/>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7048503" y="1524003"/>
            <a:ext cx="4361656" cy="4411663"/>
          </a:xfrm>
        </p:spPr>
      </p:pic>
      <p:sp>
        <p:nvSpPr>
          <p:cNvPr id="35845" name="Rectangle 6"/>
          <p:cNvSpPr>
            <a:spLocks noChangeArrowheads="1"/>
          </p:cNvSpPr>
          <p:nvPr/>
        </p:nvSpPr>
        <p:spPr bwMode="auto">
          <a:xfrm>
            <a:off x="571500" y="1447800"/>
            <a:ext cx="63817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just" eaLnBrk="1" hangingPunct="1">
              <a:buFontTx/>
              <a:buNone/>
            </a:pPr>
            <a:r>
              <a:rPr lang="en-US" altLang="en-US" b="0">
                <a:latin typeface="Times New Roman" pitchFamily="18" charset="0"/>
                <a:cs typeface="Times New Roman" pitchFamily="18" charset="0"/>
              </a:rPr>
              <a:t>Two identical small charged spheres, each having a mass of 3.0 </a:t>
            </a:r>
            <a:r>
              <a:rPr lang="en-US" altLang="en-US" b="0">
                <a:latin typeface="Times New Roman" pitchFamily="18" charset="0"/>
                <a:cs typeface="Times New Roman" pitchFamily="18" charset="0"/>
                <a:sym typeface="Symbol" pitchFamily="18" charset="2"/>
              </a:rPr>
              <a:t></a:t>
            </a:r>
            <a:r>
              <a:rPr lang="en-US" altLang="en-US" b="0">
                <a:latin typeface="Times New Roman" pitchFamily="18" charset="0"/>
                <a:cs typeface="Times New Roman" pitchFamily="18" charset="0"/>
              </a:rPr>
              <a:t> 10</a:t>
            </a:r>
            <a:r>
              <a:rPr lang="en-US" altLang="en-US" b="0" baseline="30000">
                <a:latin typeface="Times New Roman" pitchFamily="18" charset="0"/>
                <a:cs typeface="Times New Roman" pitchFamily="18" charset="0"/>
              </a:rPr>
              <a:t>-2</a:t>
            </a:r>
            <a:r>
              <a:rPr lang="en-US" altLang="en-US" b="0">
                <a:latin typeface="Times New Roman" pitchFamily="18" charset="0"/>
                <a:cs typeface="Times New Roman" pitchFamily="18" charset="0"/>
              </a:rPr>
              <a:t> kg, hang in equilibrium as shown in Figure The length of each string is 0.15 m, and the angle </a:t>
            </a:r>
            <a:r>
              <a:rPr lang="en-US" altLang="en-US" b="0">
                <a:latin typeface="Times New Roman" pitchFamily="18" charset="0"/>
                <a:cs typeface="Times New Roman" pitchFamily="18" charset="0"/>
                <a:sym typeface="Symbol" pitchFamily="18" charset="2"/>
              </a:rPr>
              <a:t></a:t>
            </a:r>
            <a:r>
              <a:rPr lang="en-US" altLang="en-US" b="0">
                <a:latin typeface="Times New Roman" pitchFamily="18" charset="0"/>
                <a:cs typeface="Times New Roman" pitchFamily="18" charset="0"/>
              </a:rPr>
              <a:t> is 5.0°</a:t>
            </a:r>
          </a:p>
          <a:p>
            <a:pPr eaLnBrk="1" hangingPunct="1">
              <a:buFontTx/>
              <a:buNone/>
            </a:pPr>
            <a:br>
              <a:rPr lang="en-US" altLang="en-US" b="0">
                <a:latin typeface="Times New Roman" pitchFamily="18" charset="0"/>
                <a:cs typeface="Times New Roman" pitchFamily="18" charset="0"/>
              </a:rPr>
            </a:br>
            <a:r>
              <a:rPr lang="en-US" altLang="en-US">
                <a:latin typeface="Times New Roman" pitchFamily="18" charset="0"/>
                <a:cs typeface="Times New Roman" pitchFamily="18" charset="0"/>
              </a:rPr>
              <a:t>Find the magnitude of the charge on each sphere.</a:t>
            </a:r>
            <a:br>
              <a:rPr lang="en-US" altLang="en-US" b="0">
                <a:latin typeface="Times New Roman" pitchFamily="18" charset="0"/>
                <a:cs typeface="Times New Roman" pitchFamily="18" charset="0"/>
              </a:rPr>
            </a:br>
            <a:endParaRPr lang="en-US" altLang="en-US" b="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676400" y="274638"/>
            <a:ext cx="9455888" cy="620712"/>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Free Body Diagram </a:t>
            </a:r>
          </a:p>
        </p:txBody>
      </p:sp>
      <p:sp>
        <p:nvSpPr>
          <p:cNvPr id="36867" name="TextBox 3"/>
          <p:cNvSpPr txBox="1">
            <a:spLocks noChangeArrowheads="1"/>
          </p:cNvSpPr>
          <p:nvPr/>
        </p:nvSpPr>
        <p:spPr bwMode="auto">
          <a:xfrm>
            <a:off x="4857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6868" name="Picture 6" descr="2309b"/>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776675" y="1524000"/>
            <a:ext cx="3877469" cy="4438650"/>
          </a:xfrm>
        </p:spPr>
      </p:pic>
      <p:pic>
        <p:nvPicPr>
          <p:cNvPr id="36869" name="Content Placeholder 6" descr="2309a"/>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1258098" y="1684338"/>
            <a:ext cx="4361656" cy="4411662"/>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600199" y="274638"/>
            <a:ext cx="9510823" cy="676264"/>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Free Body Diagram </a:t>
            </a:r>
          </a:p>
        </p:txBody>
      </p:sp>
      <p:pic>
        <p:nvPicPr>
          <p:cNvPr id="36868" name="Picture 6" descr="2309b"/>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8095667" y="1413803"/>
            <a:ext cx="3426613" cy="3922542"/>
          </a:xfrm>
        </p:spPr>
      </p:pic>
      <p:pic>
        <p:nvPicPr>
          <p:cNvPr id="798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1" y="1143001"/>
            <a:ext cx="4524925" cy="11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776" y="2438400"/>
            <a:ext cx="7162800" cy="1007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64" y="3583745"/>
            <a:ext cx="6122234"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054" y="4574345"/>
            <a:ext cx="1410269"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864" y="5181651"/>
            <a:ext cx="6684498" cy="1533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55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9875"/>
                                        </p:tgtEl>
                                        <p:attrNameLst>
                                          <p:attrName>style.visibility</p:attrName>
                                        </p:attrNameLst>
                                      </p:cBhvr>
                                      <p:to>
                                        <p:strVal val="visible"/>
                                      </p:to>
                                    </p:set>
                                    <p:anim calcmode="lin" valueType="num">
                                      <p:cBhvr additive="base">
                                        <p:cTn id="11" dur="500" fill="hold"/>
                                        <p:tgtEl>
                                          <p:spTgt spid="79875"/>
                                        </p:tgtEl>
                                        <p:attrNameLst>
                                          <p:attrName>ppt_x</p:attrName>
                                        </p:attrNameLst>
                                      </p:cBhvr>
                                      <p:tavLst>
                                        <p:tav tm="0">
                                          <p:val>
                                            <p:strVal val="#ppt_x"/>
                                          </p:val>
                                        </p:tav>
                                        <p:tav tm="100000">
                                          <p:val>
                                            <p:strVal val="#ppt_x"/>
                                          </p:val>
                                        </p:tav>
                                      </p:tavLst>
                                    </p:anim>
                                    <p:anim calcmode="lin" valueType="num">
                                      <p:cBhvr additive="base">
                                        <p:cTn id="12" dur="500" fill="hold"/>
                                        <p:tgtEl>
                                          <p:spTgt spid="7987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9876"/>
                                        </p:tgtEl>
                                        <p:attrNameLst>
                                          <p:attrName>style.visibility</p:attrName>
                                        </p:attrNameLst>
                                      </p:cBhvr>
                                      <p:to>
                                        <p:strVal val="visible"/>
                                      </p:to>
                                    </p:set>
                                    <p:anim calcmode="lin" valueType="num">
                                      <p:cBhvr additive="base">
                                        <p:cTn id="17" dur="500" fill="hold"/>
                                        <p:tgtEl>
                                          <p:spTgt spid="79876"/>
                                        </p:tgtEl>
                                        <p:attrNameLst>
                                          <p:attrName>ppt_x</p:attrName>
                                        </p:attrNameLst>
                                      </p:cBhvr>
                                      <p:tavLst>
                                        <p:tav tm="0">
                                          <p:val>
                                            <p:strVal val="#ppt_x"/>
                                          </p:val>
                                        </p:tav>
                                        <p:tav tm="100000">
                                          <p:val>
                                            <p:strVal val="#ppt_x"/>
                                          </p:val>
                                        </p:tav>
                                      </p:tavLst>
                                    </p:anim>
                                    <p:anim calcmode="lin" valueType="num">
                                      <p:cBhvr additive="base">
                                        <p:cTn id="18" dur="500" fill="hold"/>
                                        <p:tgtEl>
                                          <p:spTgt spid="7987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9877"/>
                                        </p:tgtEl>
                                        <p:attrNameLst>
                                          <p:attrName>style.visibility</p:attrName>
                                        </p:attrNameLst>
                                      </p:cBhvr>
                                      <p:to>
                                        <p:strVal val="visible"/>
                                      </p:to>
                                    </p:set>
                                    <p:anim calcmode="lin" valueType="num">
                                      <p:cBhvr additive="base">
                                        <p:cTn id="23" dur="500" fill="hold"/>
                                        <p:tgtEl>
                                          <p:spTgt spid="79877"/>
                                        </p:tgtEl>
                                        <p:attrNameLst>
                                          <p:attrName>ppt_x</p:attrName>
                                        </p:attrNameLst>
                                      </p:cBhvr>
                                      <p:tavLst>
                                        <p:tav tm="0">
                                          <p:val>
                                            <p:strVal val="#ppt_x"/>
                                          </p:val>
                                        </p:tav>
                                        <p:tav tm="100000">
                                          <p:val>
                                            <p:strVal val="#ppt_x"/>
                                          </p:val>
                                        </p:tav>
                                      </p:tavLst>
                                    </p:anim>
                                    <p:anim calcmode="lin" valueType="num">
                                      <p:cBhvr additive="base">
                                        <p:cTn id="24" dur="500" fill="hold"/>
                                        <p:tgtEl>
                                          <p:spTgt spid="7987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9878"/>
                                        </p:tgtEl>
                                        <p:attrNameLst>
                                          <p:attrName>style.visibility</p:attrName>
                                        </p:attrNameLst>
                                      </p:cBhvr>
                                      <p:to>
                                        <p:strVal val="visible"/>
                                      </p:to>
                                    </p:set>
                                    <p:anim calcmode="lin" valueType="num">
                                      <p:cBhvr additive="base">
                                        <p:cTn id="29" dur="500" fill="hold"/>
                                        <p:tgtEl>
                                          <p:spTgt spid="79878"/>
                                        </p:tgtEl>
                                        <p:attrNameLst>
                                          <p:attrName>ppt_x</p:attrName>
                                        </p:attrNameLst>
                                      </p:cBhvr>
                                      <p:tavLst>
                                        <p:tav tm="0">
                                          <p:val>
                                            <p:strVal val="#ppt_x"/>
                                          </p:val>
                                        </p:tav>
                                        <p:tav tm="100000">
                                          <p:val>
                                            <p:strVal val="#ppt_x"/>
                                          </p:val>
                                        </p:tav>
                                      </p:tavLst>
                                    </p:anim>
                                    <p:anim calcmode="lin" valueType="num">
                                      <p:cBhvr additive="base">
                                        <p:cTn id="30" dur="500" fill="hold"/>
                                        <p:tgtEl>
                                          <p:spTgt spid="798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a:extLst>
              <a:ext uri="{FF2B5EF4-FFF2-40B4-BE49-F238E27FC236}">
                <a16:creationId xmlns:a16="http://schemas.microsoft.com/office/drawing/2014/main" id="{94676BBE-3FAE-47CA-AB7B-04577DEC78D0}"/>
              </a:ext>
            </a:extLst>
          </p:cNvPr>
          <p:cNvSpPr txBox="1">
            <a:spLocks noChangeArrowheads="1"/>
          </p:cNvSpPr>
          <p:nvPr/>
        </p:nvSpPr>
        <p:spPr bwMode="auto">
          <a:xfrm>
            <a:off x="1194352" y="424069"/>
            <a:ext cx="9879496" cy="701731"/>
          </a:xfrm>
          <a:prstGeom prst="rect">
            <a:avLst/>
          </a:prstGeom>
          <a:solidFill>
            <a:schemeClr val="accent1">
              <a:lumMod val="75000"/>
            </a:schemeClr>
          </a:solidFill>
        </p:spPr>
        <p:txBody>
          <a:bodyPr vert="horz" lIns="91440" tIns="45720" rIns="91440" bIns="45720" rtlCol="0" anchor="ctr">
            <a:normAutofit/>
          </a:bodyPr>
          <a:lstStyle>
            <a:lvl1pPr algn="ctr">
              <a:lnSpc>
                <a:spcPct val="90000"/>
              </a:lnSpc>
              <a:spcBef>
                <a:spcPct val="0"/>
              </a:spcBef>
              <a:buNone/>
              <a:defRPr sz="4400" b="1">
                <a:solidFill>
                  <a:schemeClr val="bg1">
                    <a:lumMod val="95000"/>
                  </a:schemeClr>
                </a:solidFill>
                <a:effectLst>
                  <a:outerShdw blurRad="38100" dist="38100" dir="2700000" algn="tl">
                    <a:srgbClr val="000000">
                      <a:alpha val="43137"/>
                    </a:srgbClr>
                  </a:outerShdw>
                </a:effectLst>
                <a:latin typeface="+mj-lt"/>
                <a:ea typeface="+mj-ea"/>
                <a:cs typeface="+mj-cs"/>
              </a:defRPr>
            </a:lvl1pPr>
          </a:lstStyle>
          <a:p>
            <a:r>
              <a:rPr lang="en-US" altLang="en-PK" dirty="0"/>
              <a:t> Insulators and Conductors</a:t>
            </a:r>
          </a:p>
        </p:txBody>
      </p:sp>
      <p:sp>
        <p:nvSpPr>
          <p:cNvPr id="101379" name="Text Box 3">
            <a:extLst>
              <a:ext uri="{FF2B5EF4-FFF2-40B4-BE49-F238E27FC236}">
                <a16:creationId xmlns:a16="http://schemas.microsoft.com/office/drawing/2014/main" id="{E652116A-0D60-4998-933C-B1B019C53CDB}"/>
              </a:ext>
            </a:extLst>
          </p:cNvPr>
          <p:cNvSpPr txBox="1">
            <a:spLocks noChangeArrowheads="1"/>
          </p:cNvSpPr>
          <p:nvPr/>
        </p:nvSpPr>
        <p:spPr bwMode="auto">
          <a:xfrm>
            <a:off x="1194352" y="1676399"/>
            <a:ext cx="9879495" cy="4366591"/>
          </a:xfrm>
          <a:prstGeom prst="rect">
            <a:avLst/>
          </a:prstGeom>
        </p:spPr>
        <p:txBody>
          <a:bodyPr vert="horz" lIns="91440" tIns="45720" rIns="91440" bIns="45720" rtlCol="0">
            <a:normAutofit/>
          </a:bodyPr>
          <a:lstStyle>
            <a:lvl1pPr marL="228600" indent="-228600">
              <a:lnSpc>
                <a:spcPct val="90000"/>
              </a:lnSpc>
              <a:spcBef>
                <a:spcPts val="1000"/>
              </a:spcBef>
              <a:buFontTx/>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en-PK" sz="3600" dirty="0"/>
              <a:t>Conductor: A material whose conduction electrons are free to move throughout. Most metals are conductors.</a:t>
            </a:r>
          </a:p>
          <a:p>
            <a:r>
              <a:rPr lang="en-US" altLang="en-PK" sz="3600" dirty="0"/>
              <a:t>Insulator: A material whose electrons seldom move from atom to atom. Most insulators are non-metals.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48162" name="Object 2"/>
          <p:cNvGraphicFramePr>
            <a:graphicFrameLocks noChangeAspect="1"/>
          </p:cNvGraphicFramePr>
          <p:nvPr/>
        </p:nvGraphicFramePr>
        <p:xfrm>
          <a:off x="7810500" y="4495800"/>
          <a:ext cx="3810000" cy="2249488"/>
        </p:xfrm>
        <a:graphic>
          <a:graphicData uri="http://schemas.openxmlformats.org/presentationml/2006/ole">
            <mc:AlternateContent xmlns:mc="http://schemas.openxmlformats.org/markup-compatibility/2006">
              <mc:Choice xmlns:v="urn:schemas-microsoft-com:vml" Requires="v">
                <p:oleObj name="Photo Editor Photo" r:id="rId2" imgW="9523810" imgH="7028571" progId="MSPhotoEd.3">
                  <p:embed/>
                </p:oleObj>
              </mc:Choice>
              <mc:Fallback>
                <p:oleObj name="Photo Editor Photo" r:id="rId2" imgW="9523810" imgH="7028571" progId="MSPhotoEd.3">
                  <p:embed/>
                  <p:pic>
                    <p:nvPicPr>
                      <p:cNvPr id="34816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0" y="4495800"/>
                        <a:ext cx="3810000" cy="224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1" name="Rectangle 3"/>
          <p:cNvSpPr>
            <a:spLocks noGrp="1" noChangeArrowheads="1"/>
          </p:cNvSpPr>
          <p:nvPr>
            <p:ph type="title"/>
          </p:nvPr>
        </p:nvSpPr>
        <p:spPr>
          <a:xfrm>
            <a:off x="1752600" y="274638"/>
            <a:ext cx="9486900" cy="7921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Electric Field</a:t>
            </a:r>
          </a:p>
        </p:txBody>
      </p:sp>
      <p:sp>
        <p:nvSpPr>
          <p:cNvPr id="348164" name="Rectangle 4"/>
          <p:cNvSpPr>
            <a:spLocks noGrp="1" noChangeArrowheads="1"/>
          </p:cNvSpPr>
          <p:nvPr>
            <p:ph idx="1"/>
          </p:nvPr>
        </p:nvSpPr>
        <p:spPr>
          <a:xfrm>
            <a:off x="952500" y="1600200"/>
            <a:ext cx="10287000" cy="5029200"/>
          </a:xfrm>
        </p:spPr>
        <p:txBody>
          <a:bodyPr/>
          <a:lstStyle/>
          <a:p>
            <a:pPr eaLnBrk="1" hangingPunct="1"/>
            <a:r>
              <a:rPr lang="en-US" altLang="en-US"/>
              <a:t>Electric field exists in the region of </a:t>
            </a:r>
            <a:r>
              <a:rPr lang="en-US" altLang="en-US">
                <a:solidFill>
                  <a:schemeClr val="hlink"/>
                </a:solidFill>
              </a:rPr>
              <a:t>space</a:t>
            </a:r>
            <a:r>
              <a:rPr lang="en-US" altLang="en-US"/>
              <a:t> around a charged object (</a:t>
            </a:r>
            <a:r>
              <a:rPr lang="en-US" altLang="en-US">
                <a:solidFill>
                  <a:schemeClr val="hlink"/>
                </a:solidFill>
              </a:rPr>
              <a:t>source charge</a:t>
            </a:r>
            <a:r>
              <a:rPr lang="en-US" altLang="en-US"/>
              <a:t>)</a:t>
            </a:r>
          </a:p>
          <a:p>
            <a:pPr eaLnBrk="1" hangingPunct="1">
              <a:buFontTx/>
              <a:buNone/>
            </a:pPr>
            <a:endParaRPr lang="en-US" altLang="en-US"/>
          </a:p>
          <a:p>
            <a:pPr eaLnBrk="1" hangingPunct="1"/>
            <a:r>
              <a:rPr lang="en-US" altLang="en-US"/>
              <a:t>When another charged object q</a:t>
            </a:r>
            <a:r>
              <a:rPr lang="en-US" altLang="en-US" baseline="-25000"/>
              <a:t>0 </a:t>
            </a:r>
            <a:r>
              <a:rPr lang="en-US" altLang="en-US"/>
              <a:t>(</a:t>
            </a:r>
            <a:r>
              <a:rPr lang="en-US" altLang="en-US">
                <a:solidFill>
                  <a:schemeClr val="hlink"/>
                </a:solidFill>
              </a:rPr>
              <a:t>test charge</a:t>
            </a:r>
            <a:r>
              <a:rPr lang="en-US" altLang="en-US"/>
              <a:t>) enters this electric field, the field exerts an </a:t>
            </a:r>
            <a:r>
              <a:rPr lang="en-US" altLang="en-US">
                <a:solidFill>
                  <a:schemeClr val="hlink"/>
                </a:solidFill>
              </a:rPr>
              <a:t>electric force</a:t>
            </a:r>
            <a:r>
              <a:rPr lang="en-US" altLang="en-US"/>
              <a:t> F on the test charge</a:t>
            </a:r>
          </a:p>
          <a:p>
            <a:pPr eaLnBrk="1" hangingPunct="1">
              <a:buFontTx/>
              <a:buNone/>
            </a:pPr>
            <a:endParaRPr lang="en-US" altLang="en-US"/>
          </a:p>
          <a:p>
            <a:pPr eaLnBrk="1" hangingPunct="1"/>
            <a:r>
              <a:rPr lang="en-US" altLang="en-US">
                <a:solidFill>
                  <a:srgbClr val="FF0000"/>
                </a:solidFill>
              </a:rPr>
              <a:t>Electric field</a:t>
            </a:r>
            <a:r>
              <a:rPr lang="en-US" altLang="en-US"/>
              <a:t>:</a:t>
            </a:r>
          </a:p>
          <a:p>
            <a:pPr eaLnBrk="1" hangingPunct="1">
              <a:buFontTx/>
              <a:buNone/>
            </a:pPr>
            <a:endParaRPr lang="en-US" altLang="en-US"/>
          </a:p>
          <a:p>
            <a:pPr eaLnBrk="1" hangingPunct="1"/>
            <a:r>
              <a:rPr lang="en-US" altLang="en-US"/>
              <a:t>SI units: N / C</a:t>
            </a:r>
          </a:p>
        </p:txBody>
      </p:sp>
      <p:sp>
        <p:nvSpPr>
          <p:cNvPr id="37893" name="Rectangle 8"/>
          <p:cNvSpPr>
            <a:spLocks noChangeArrowheads="1"/>
          </p:cNvSpPr>
          <p:nvPr/>
        </p:nvSpPr>
        <p:spPr bwMode="auto">
          <a:xfrm>
            <a:off x="6191250" y="5105400"/>
            <a:ext cx="1524000" cy="1219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
        <p:nvSpPr>
          <p:cNvPr id="10" name="Rectangle 6"/>
          <p:cNvSpPr>
            <a:spLocks noChangeArrowheads="1"/>
          </p:cNvSpPr>
          <p:nvPr/>
        </p:nvSpPr>
        <p:spPr bwMode="auto">
          <a:xfrm>
            <a:off x="4095750" y="4876800"/>
            <a:ext cx="1905000" cy="1371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graphicFrame>
        <p:nvGraphicFramePr>
          <p:cNvPr id="2" name="Object 1"/>
          <p:cNvGraphicFramePr>
            <a:graphicFrameLocks noChangeAspect="1"/>
          </p:cNvGraphicFramePr>
          <p:nvPr/>
        </p:nvGraphicFramePr>
        <p:xfrm>
          <a:off x="4238626" y="4914900"/>
          <a:ext cx="1571625" cy="1257300"/>
        </p:xfrm>
        <a:graphic>
          <a:graphicData uri="http://schemas.openxmlformats.org/presentationml/2006/ole">
            <mc:AlternateContent xmlns:mc="http://schemas.openxmlformats.org/markup-compatibility/2006">
              <mc:Choice xmlns:v="urn:schemas-microsoft-com:vml" Requires="v">
                <p:oleObj name="Equation" r:id="rId4" imgW="838200" imgH="838200" progId="Equation.DSMT4">
                  <p:embed/>
                </p:oleObj>
              </mc:Choice>
              <mc:Fallback>
                <p:oleObj name="Equation" r:id="rId4" imgW="838200" imgH="83820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8626" y="4914900"/>
                        <a:ext cx="15716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6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6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16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81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4" grpId="0" build="p"/>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7810500" y="4495800"/>
          <a:ext cx="3810000" cy="2249488"/>
        </p:xfrm>
        <a:graphic>
          <a:graphicData uri="http://schemas.openxmlformats.org/presentationml/2006/ole">
            <mc:AlternateContent xmlns:mc="http://schemas.openxmlformats.org/markup-compatibility/2006">
              <mc:Choice xmlns:v="urn:schemas-microsoft-com:vml" Requires="v">
                <p:oleObj name="Photo Editor Photo" r:id="rId2" imgW="9523810" imgH="7028571" progId="MSPhotoEd.3">
                  <p:embed/>
                </p:oleObj>
              </mc:Choice>
              <mc:Fallback>
                <p:oleObj name="Photo Editor Photo" r:id="rId2" imgW="9523810" imgH="7028571" progId="MSPhotoEd.3">
                  <p:embed/>
                  <p:pic>
                    <p:nvPicPr>
                      <p:cNvPr id="3891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0" y="4495800"/>
                        <a:ext cx="3810000" cy="224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5" name="Rectangle 3"/>
          <p:cNvSpPr>
            <a:spLocks noGrp="1" noChangeArrowheads="1"/>
          </p:cNvSpPr>
          <p:nvPr>
            <p:ph type="title"/>
          </p:nvPr>
        </p:nvSpPr>
        <p:spPr>
          <a:xfrm>
            <a:off x="1828800" y="274638"/>
            <a:ext cx="9410700" cy="7921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Electric Field</a:t>
            </a:r>
          </a:p>
        </p:txBody>
      </p:sp>
      <p:sp>
        <p:nvSpPr>
          <p:cNvPr id="355332" name="Rectangle 4"/>
          <p:cNvSpPr>
            <a:spLocks noGrp="1" noChangeArrowheads="1"/>
          </p:cNvSpPr>
          <p:nvPr>
            <p:ph idx="1"/>
          </p:nvPr>
        </p:nvSpPr>
        <p:spPr>
          <a:xfrm>
            <a:off x="952500" y="1600200"/>
            <a:ext cx="10287000" cy="5029200"/>
          </a:xfrm>
        </p:spPr>
        <p:txBody>
          <a:bodyPr/>
          <a:lstStyle/>
          <a:p>
            <a:pPr eaLnBrk="1" hangingPunct="1"/>
            <a:r>
              <a:rPr lang="en-US" altLang="en-US"/>
              <a:t>The field is produced by some charge or charge distribution, </a:t>
            </a:r>
            <a:r>
              <a:rPr lang="en-US" altLang="en-US">
                <a:solidFill>
                  <a:schemeClr val="hlink"/>
                </a:solidFill>
              </a:rPr>
              <a:t>separate</a:t>
            </a:r>
            <a:r>
              <a:rPr lang="en-US" altLang="en-US"/>
              <a:t> from the test charge</a:t>
            </a:r>
          </a:p>
          <a:p>
            <a:pPr eaLnBrk="1" hangingPunct="1">
              <a:buFontTx/>
              <a:buNone/>
            </a:pPr>
            <a:endParaRPr lang="en-US" altLang="en-US"/>
          </a:p>
          <a:p>
            <a:pPr eaLnBrk="1" hangingPunct="1"/>
            <a:r>
              <a:rPr lang="en-US" altLang="en-US"/>
              <a:t>The existence of an electric field is a property of the source charge; the presence of the test charge is </a:t>
            </a:r>
            <a:r>
              <a:rPr lang="en-US" altLang="en-US">
                <a:solidFill>
                  <a:schemeClr val="hlink"/>
                </a:solidFill>
              </a:rPr>
              <a:t>not necessary</a:t>
            </a:r>
            <a:r>
              <a:rPr lang="en-US" altLang="en-US"/>
              <a:t> for the field to exist</a:t>
            </a:r>
          </a:p>
          <a:p>
            <a:pPr eaLnBrk="1" hangingPunct="1">
              <a:buFontTx/>
              <a:buNone/>
            </a:pPr>
            <a:endParaRPr lang="en-US" altLang="en-US"/>
          </a:p>
          <a:p>
            <a:pPr eaLnBrk="1" hangingPunct="1"/>
            <a:r>
              <a:rPr lang="en-US" altLang="en-US"/>
              <a:t>The test charge serves as a </a:t>
            </a:r>
            <a:r>
              <a:rPr lang="en-US" altLang="en-US">
                <a:solidFill>
                  <a:schemeClr val="hlink"/>
                </a:solidFill>
              </a:rPr>
              <a:t>detector</a:t>
            </a:r>
            <a:r>
              <a:rPr lang="en-US" altLang="en-US"/>
              <a:t> of the field</a:t>
            </a:r>
          </a:p>
        </p:txBody>
      </p:sp>
      <p:sp>
        <p:nvSpPr>
          <p:cNvPr id="38917" name="Rectangle 8"/>
          <p:cNvSpPr>
            <a:spLocks noChangeArrowheads="1"/>
          </p:cNvSpPr>
          <p:nvPr/>
        </p:nvSpPr>
        <p:spPr bwMode="auto">
          <a:xfrm>
            <a:off x="6191250" y="5105400"/>
            <a:ext cx="1524000" cy="1219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
        <p:nvSpPr>
          <p:cNvPr id="38918" name="Rectangle 6"/>
          <p:cNvSpPr>
            <a:spLocks noChangeArrowheads="1"/>
          </p:cNvSpPr>
          <p:nvPr/>
        </p:nvSpPr>
        <p:spPr bwMode="auto">
          <a:xfrm>
            <a:off x="4095750" y="4876800"/>
            <a:ext cx="1905000" cy="1371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graphicFrame>
        <p:nvGraphicFramePr>
          <p:cNvPr id="38919" name="Object 11"/>
          <p:cNvGraphicFramePr>
            <a:graphicFrameLocks noChangeAspect="1"/>
          </p:cNvGraphicFramePr>
          <p:nvPr/>
        </p:nvGraphicFramePr>
        <p:xfrm>
          <a:off x="4238626" y="4914900"/>
          <a:ext cx="1571625" cy="1257300"/>
        </p:xfrm>
        <a:graphic>
          <a:graphicData uri="http://schemas.openxmlformats.org/presentationml/2006/ole">
            <mc:AlternateContent xmlns:mc="http://schemas.openxmlformats.org/markup-compatibility/2006">
              <mc:Choice xmlns:v="urn:schemas-microsoft-com:vml" Requires="v">
                <p:oleObj name="Equation" r:id="rId4" imgW="838200" imgH="838200" progId="Equation.DSMT4">
                  <p:embed/>
                </p:oleObj>
              </mc:Choice>
              <mc:Fallback>
                <p:oleObj name="Equation" r:id="rId4" imgW="838200" imgH="838200" progId="Equation.DSMT4">
                  <p:embed/>
                  <p:pic>
                    <p:nvPicPr>
                      <p:cNvPr id="38919"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8626" y="4914900"/>
                        <a:ext cx="15716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3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533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53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2"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905000" y="274638"/>
            <a:ext cx="8229600" cy="639762"/>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Direction of Electric Field</a:t>
            </a:r>
          </a:p>
        </p:txBody>
      </p:sp>
      <p:sp>
        <p:nvSpPr>
          <p:cNvPr id="349187" name="Rectangle 3"/>
          <p:cNvSpPr>
            <a:spLocks noGrp="1" noChangeArrowheads="1"/>
          </p:cNvSpPr>
          <p:nvPr>
            <p:ph type="body" sz="half" idx="1"/>
          </p:nvPr>
        </p:nvSpPr>
        <p:spPr>
          <a:xfrm>
            <a:off x="952500" y="1524000"/>
            <a:ext cx="9048750" cy="5181600"/>
          </a:xfrm>
        </p:spPr>
        <p:txBody>
          <a:bodyPr/>
          <a:lstStyle/>
          <a:p>
            <a:pPr eaLnBrk="1" hangingPunct="1"/>
            <a:r>
              <a:rPr lang="en-US" altLang="en-US"/>
              <a:t>The direction of the </a:t>
            </a:r>
            <a:r>
              <a:rPr lang="en-US" altLang="en-US">
                <a:solidFill>
                  <a:schemeClr val="hlink"/>
                </a:solidFill>
              </a:rPr>
              <a:t>vector</a:t>
            </a:r>
            <a:r>
              <a:rPr lang="en-US" altLang="en-US"/>
              <a:t> of electric field is defined as the direction of the electric force that would be exerted on a small </a:t>
            </a:r>
            <a:r>
              <a:rPr lang="en-US" altLang="en-US">
                <a:solidFill>
                  <a:schemeClr val="hlink"/>
                </a:solidFill>
              </a:rPr>
              <a:t>positive test charge</a:t>
            </a:r>
            <a:r>
              <a:rPr lang="en-US" altLang="en-US"/>
              <a:t> placed at that point</a:t>
            </a:r>
          </a:p>
          <a:p>
            <a:pPr eaLnBrk="1" hangingPunct="1">
              <a:buFontTx/>
              <a:buNone/>
            </a:pPr>
            <a:endParaRPr lang="en-US" altLang="en-US"/>
          </a:p>
          <a:p>
            <a:pPr eaLnBrk="1" hangingPunct="1"/>
            <a:r>
              <a:rPr lang="en-US" altLang="en-US"/>
              <a:t>The electric field produced by a negative charge is directed </a:t>
            </a:r>
            <a:r>
              <a:rPr lang="en-US" altLang="en-US">
                <a:solidFill>
                  <a:schemeClr val="hlink"/>
                </a:solidFill>
              </a:rPr>
              <a:t>toward</a:t>
            </a:r>
            <a:r>
              <a:rPr lang="en-US" altLang="en-US"/>
              <a:t> the charge (attraction)</a:t>
            </a:r>
          </a:p>
          <a:p>
            <a:pPr eaLnBrk="1" hangingPunct="1">
              <a:buFontTx/>
              <a:buNone/>
            </a:pPr>
            <a:endParaRPr lang="en-US" altLang="en-US"/>
          </a:p>
          <a:p>
            <a:pPr eaLnBrk="1" hangingPunct="1"/>
            <a:r>
              <a:rPr lang="en-US" altLang="en-US"/>
              <a:t>The electric field produced by a positive charge is directed </a:t>
            </a:r>
            <a:r>
              <a:rPr lang="en-US" altLang="en-US">
                <a:solidFill>
                  <a:schemeClr val="hlink"/>
                </a:solidFill>
              </a:rPr>
              <a:t>away</a:t>
            </a:r>
            <a:r>
              <a:rPr lang="en-US" altLang="en-US"/>
              <a:t> from the charge (repulsion)</a:t>
            </a:r>
          </a:p>
        </p:txBody>
      </p:sp>
      <p:graphicFrame>
        <p:nvGraphicFramePr>
          <p:cNvPr id="349188" name="Object 4"/>
          <p:cNvGraphicFramePr>
            <a:graphicFrameLocks noChangeAspect="1"/>
          </p:cNvGraphicFramePr>
          <p:nvPr/>
        </p:nvGraphicFramePr>
        <p:xfrm>
          <a:off x="9735348" y="0"/>
          <a:ext cx="2075656" cy="3429000"/>
        </p:xfrm>
        <a:graphic>
          <a:graphicData uri="http://schemas.openxmlformats.org/presentationml/2006/ole">
            <mc:AlternateContent xmlns:mc="http://schemas.openxmlformats.org/markup-compatibility/2006">
              <mc:Choice xmlns:v="urn:schemas-microsoft-com:vml" Requires="v">
                <p:oleObj name="Photo Editor Photo" r:id="rId2" imgW="3505689" imgH="7228571" progId="MSPhotoEd.3">
                  <p:embed/>
                </p:oleObj>
              </mc:Choice>
              <mc:Fallback>
                <p:oleObj name="Photo Editor Photo" r:id="rId2" imgW="3505689" imgH="7228571" progId="MSPhotoEd.3">
                  <p:embed/>
                  <p:pic>
                    <p:nvPicPr>
                      <p:cNvPr id="3491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5348" y="0"/>
                        <a:ext cx="2075656"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9189" name="Object 5"/>
          <p:cNvGraphicFramePr>
            <a:graphicFrameLocks noChangeAspect="1"/>
          </p:cNvGraphicFramePr>
          <p:nvPr/>
        </p:nvGraphicFramePr>
        <p:xfrm>
          <a:off x="9709548" y="3657600"/>
          <a:ext cx="2101453" cy="3200400"/>
        </p:xfrm>
        <a:graphic>
          <a:graphicData uri="http://schemas.openxmlformats.org/presentationml/2006/ole">
            <mc:AlternateContent xmlns:mc="http://schemas.openxmlformats.org/markup-compatibility/2006">
              <mc:Choice xmlns:v="urn:schemas-microsoft-com:vml" Requires="v">
                <p:oleObj name="Photo Editor Photo" r:id="rId4" imgW="3801006" imgH="7228571" progId="MSPhotoEd.3">
                  <p:embed/>
                </p:oleObj>
              </mc:Choice>
              <mc:Fallback>
                <p:oleObj name="Photo Editor Photo" r:id="rId4" imgW="3801006" imgH="7228571" progId="MSPhotoEd.3">
                  <p:embed/>
                  <p:pic>
                    <p:nvPicPr>
                      <p:cNvPr id="34918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9548" y="3657600"/>
                        <a:ext cx="210145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1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91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1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49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10" descr="20_09_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256" y="3887213"/>
            <a:ext cx="361950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a:xfrm>
            <a:off x="952500" y="274638"/>
            <a:ext cx="10583826" cy="7159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Relationship Between F and E</a:t>
            </a:r>
          </a:p>
        </p:txBody>
      </p:sp>
      <p:sp>
        <p:nvSpPr>
          <p:cNvPr id="358408" name="Rectangle 8"/>
          <p:cNvSpPr>
            <a:spLocks noGrp="1" noChangeArrowheads="1"/>
          </p:cNvSpPr>
          <p:nvPr>
            <p:ph type="body" sz="half" idx="1"/>
          </p:nvPr>
        </p:nvSpPr>
        <p:spPr>
          <a:xfrm>
            <a:off x="952500" y="2057400"/>
            <a:ext cx="10287000" cy="4495800"/>
          </a:xfrm>
          <a:noFill/>
        </p:spPr>
        <p:txBody>
          <a:bodyPr/>
          <a:lstStyle/>
          <a:p>
            <a:pPr eaLnBrk="1" hangingPunct="1"/>
            <a:r>
              <a:rPr lang="en-US" altLang="en-US" dirty="0"/>
              <a:t>If q is positive, the force and the field are in the same direction; if q is negative, the force and the field are in opposite directions</a:t>
            </a:r>
          </a:p>
          <a:p>
            <a:pPr eaLnBrk="1" hangingPunct="1">
              <a:buFontTx/>
              <a:buNone/>
            </a:pPr>
            <a:endParaRPr lang="en-US" altLang="en-US" dirty="0"/>
          </a:p>
          <a:p>
            <a:pPr eaLnBrk="1" hangingPunct="1"/>
            <a:r>
              <a:rPr lang="en-US" altLang="en-US" dirty="0"/>
              <a:t>Coulomb’s law, between the source and test point charges, can be expressed as</a:t>
            </a:r>
          </a:p>
          <a:p>
            <a:pPr eaLnBrk="1" hangingPunct="1">
              <a:buFontTx/>
              <a:buNone/>
            </a:pPr>
            <a:endParaRPr lang="en-US" altLang="en-US" dirty="0"/>
          </a:p>
          <a:p>
            <a:pPr eaLnBrk="1" hangingPunct="1">
              <a:buFontTx/>
              <a:buNone/>
            </a:pPr>
            <a:endParaRPr lang="en-US" altLang="en-US" dirty="0"/>
          </a:p>
          <a:p>
            <a:pPr eaLnBrk="1" hangingPunct="1"/>
            <a:r>
              <a:rPr lang="en-US" altLang="en-US" dirty="0"/>
              <a:t>Then</a:t>
            </a:r>
          </a:p>
          <a:p>
            <a:pPr eaLnBrk="1" hangingPunct="1"/>
            <a:endParaRPr lang="en-US" altLang="en-US" dirty="0"/>
          </a:p>
        </p:txBody>
      </p:sp>
      <p:graphicFrame>
        <p:nvGraphicFramePr>
          <p:cNvPr id="358410" name="Object 10"/>
          <p:cNvGraphicFramePr>
            <a:graphicFrameLocks noChangeAspect="1"/>
          </p:cNvGraphicFramePr>
          <p:nvPr>
            <p:extLst>
              <p:ext uri="{D42A27DB-BD31-4B8C-83A1-F6EECF244321}">
                <p14:modId xmlns:p14="http://schemas.microsoft.com/office/powerpoint/2010/main" val="731711777"/>
              </p:ext>
            </p:extLst>
          </p:nvPr>
        </p:nvGraphicFramePr>
        <p:xfrm>
          <a:off x="8516107" y="3625756"/>
          <a:ext cx="3020219" cy="1154113"/>
        </p:xfrm>
        <a:graphic>
          <a:graphicData uri="http://schemas.openxmlformats.org/presentationml/2006/ole">
            <mc:AlternateContent xmlns:mc="http://schemas.openxmlformats.org/markup-compatibility/2006">
              <mc:Choice xmlns:v="urn:schemas-microsoft-com:vml" Requires="v">
                <p:oleObj name="Equation" r:id="rId3" imgW="850531" imgH="406224" progId="Equation.DSMT4">
                  <p:embed/>
                </p:oleObj>
              </mc:Choice>
              <mc:Fallback>
                <p:oleObj name="Equation" r:id="rId3" imgW="850531" imgH="406224" progId="Equation.DSMT4">
                  <p:embed/>
                  <p:pic>
                    <p:nvPicPr>
                      <p:cNvPr id="35841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6107" y="3625756"/>
                        <a:ext cx="3020219" cy="11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11" name="Object 11"/>
          <p:cNvGraphicFramePr>
            <a:graphicFrameLocks noChangeAspect="1"/>
          </p:cNvGraphicFramePr>
          <p:nvPr/>
        </p:nvGraphicFramePr>
        <p:xfrm>
          <a:off x="1238254" y="5383213"/>
          <a:ext cx="3321844" cy="1198562"/>
        </p:xfrm>
        <a:graphic>
          <a:graphicData uri="http://schemas.openxmlformats.org/presentationml/2006/ole">
            <mc:AlternateContent xmlns:mc="http://schemas.openxmlformats.org/markup-compatibility/2006">
              <mc:Choice xmlns:v="urn:schemas-microsoft-com:vml" Requires="v">
                <p:oleObj name="Equation" r:id="rId5" imgW="1040948" imgH="469696" progId="Equation.DSMT4">
                  <p:embed/>
                </p:oleObj>
              </mc:Choice>
              <mc:Fallback>
                <p:oleObj name="Equation" r:id="rId5" imgW="1040948" imgH="469696" progId="Equation.DSMT4">
                  <p:embed/>
                  <p:pic>
                    <p:nvPicPr>
                      <p:cNvPr id="358411"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54" y="5383213"/>
                        <a:ext cx="3321844" cy="119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nvGraphicFramePr>
        <p:xfrm>
          <a:off x="4635500" y="1219200"/>
          <a:ext cx="2222500" cy="762000"/>
        </p:xfrm>
        <a:graphic>
          <a:graphicData uri="http://schemas.openxmlformats.org/presentationml/2006/ole">
            <mc:AlternateContent xmlns:mc="http://schemas.openxmlformats.org/markup-compatibility/2006">
              <mc:Choice xmlns:v="urn:schemas-microsoft-com:vml" Requires="v">
                <p:oleObj name="Equation" r:id="rId7" imgW="977900" imgH="419100" progId="Equation.DSMT4">
                  <p:embed/>
                </p:oleObj>
              </mc:Choice>
              <mc:Fallback>
                <p:oleObj name="Equation" r:id="rId7" imgW="977900" imgH="419100" progId="Equation.DSMT4">
                  <p:embed/>
                  <p:pic>
                    <p:nvPicPr>
                      <p:cNvPr id="2"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5500" y="1219200"/>
                        <a:ext cx="222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0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84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0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956930" y="173038"/>
            <a:ext cx="10396870" cy="685800"/>
          </a:xfrm>
          <a:solidFill>
            <a:schemeClr val="accent1">
              <a:lumMod val="75000"/>
            </a:schemeClr>
          </a:solidFill>
        </p:spPr>
        <p:txBody>
          <a:bodyPr vert="horz" lIns="91440" tIns="45720" rIns="91440" bIns="45720" rtlCol="0" anchor="ctr">
            <a:normAutofit fontScale="90000"/>
          </a:bodyPr>
          <a:lstStyle/>
          <a:p>
            <a:pPr algn="ctr"/>
            <a:r>
              <a:rPr lang="en-US" b="1" dirty="0">
                <a:solidFill>
                  <a:schemeClr val="bg1">
                    <a:lumMod val="95000"/>
                  </a:schemeClr>
                </a:solidFill>
                <a:effectLst>
                  <a:outerShdw blurRad="38100" dist="38100" dir="2700000" algn="tl">
                    <a:srgbClr val="000000">
                      <a:alpha val="43137"/>
                    </a:srgbClr>
                  </a:outerShdw>
                </a:effectLst>
              </a:rPr>
              <a:t>Electric Field, Vector Form</a:t>
            </a:r>
          </a:p>
        </p:txBody>
      </p:sp>
      <p:sp>
        <p:nvSpPr>
          <p:cNvPr id="9221" name="Rectangle 3"/>
          <p:cNvSpPr>
            <a:spLocks noGrp="1" noChangeArrowheads="1"/>
          </p:cNvSpPr>
          <p:nvPr>
            <p:ph idx="1"/>
          </p:nvPr>
        </p:nvSpPr>
        <p:spPr/>
        <p:txBody>
          <a:bodyPr/>
          <a:lstStyle/>
          <a:p>
            <a:pPr marL="0" indent="0"/>
            <a:r>
              <a:rPr lang="en-US" dirty="0">
                <a:latin typeface="Times New Roman" panose="02020603050405020304" pitchFamily="18" charset="0"/>
                <a:cs typeface="Times New Roman" panose="02020603050405020304" pitchFamily="18" charset="0"/>
              </a:rPr>
              <a:t>Remember Coulomb’s law, between the source and test charges, can be expressed as </a:t>
            </a:r>
          </a:p>
          <a:p>
            <a:pPr marL="0" indent="0"/>
            <a:endParaRPr lang="en-US" dirty="0">
              <a:latin typeface="Times New Roman" panose="02020603050405020304" pitchFamily="18" charset="0"/>
              <a:cs typeface="Times New Roman" panose="02020603050405020304" pitchFamily="18" charset="0"/>
            </a:endParaRPr>
          </a:p>
          <a:p>
            <a:pPr marL="0" indent="0"/>
            <a:endParaRPr lang="en-US" dirty="0">
              <a:latin typeface="Times New Roman" panose="02020603050405020304" pitchFamily="18" charset="0"/>
              <a:cs typeface="Times New Roman" panose="02020603050405020304" pitchFamily="18" charset="0"/>
            </a:endParaRPr>
          </a:p>
          <a:p>
            <a:pPr marL="0" indent="0"/>
            <a:r>
              <a:rPr lang="en-US" dirty="0">
                <a:latin typeface="Times New Roman" panose="02020603050405020304" pitchFamily="18" charset="0"/>
                <a:cs typeface="Times New Roman" panose="02020603050405020304" pitchFamily="18" charset="0"/>
              </a:rPr>
              <a:t>Then, the electric field will be </a:t>
            </a:r>
          </a:p>
        </p:txBody>
      </p:sp>
      <p:graphicFrame>
        <p:nvGraphicFramePr>
          <p:cNvPr id="9218" name="Object 4"/>
          <p:cNvGraphicFramePr>
            <a:graphicFrameLocks noChangeAspect="1"/>
          </p:cNvGraphicFramePr>
          <p:nvPr/>
        </p:nvGraphicFramePr>
        <p:xfrm>
          <a:off x="2504049" y="2286000"/>
          <a:ext cx="2343150" cy="895910"/>
        </p:xfrm>
        <a:graphic>
          <a:graphicData uri="http://schemas.openxmlformats.org/presentationml/2006/ole">
            <mc:AlternateContent xmlns:mc="http://schemas.openxmlformats.org/markup-compatibility/2006">
              <mc:Choice xmlns:v="urn:schemas-microsoft-com:vml" Requires="v">
                <p:oleObj name="Equation" r:id="rId3" imgW="850680" imgH="406080" progId="Equation.DSMT4">
                  <p:embed/>
                </p:oleObj>
              </mc:Choice>
              <mc:Fallback>
                <p:oleObj name="Equation" r:id="rId3" imgW="850680" imgH="406080" progId="Equation.DSMT4">
                  <p:embed/>
                  <p:pic>
                    <p:nvPicPr>
                      <p:cNvPr id="92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4049" y="2286000"/>
                        <a:ext cx="2343150" cy="895910"/>
                      </a:xfrm>
                      <a:prstGeom prst="rect">
                        <a:avLst/>
                      </a:prstGeom>
                      <a:noFill/>
                    </p:spPr>
                  </p:pic>
                </p:oleObj>
              </mc:Fallback>
            </mc:AlternateContent>
          </a:graphicData>
        </a:graphic>
      </p:graphicFrame>
      <p:graphicFrame>
        <p:nvGraphicFramePr>
          <p:cNvPr id="9219" name="Object 5"/>
          <p:cNvGraphicFramePr>
            <a:graphicFrameLocks noChangeAspect="1"/>
          </p:cNvGraphicFramePr>
          <p:nvPr/>
        </p:nvGraphicFramePr>
        <p:xfrm>
          <a:off x="1524000" y="3945256"/>
          <a:ext cx="3505200" cy="1264920"/>
        </p:xfrm>
        <a:graphic>
          <a:graphicData uri="http://schemas.openxmlformats.org/presentationml/2006/ole">
            <mc:AlternateContent xmlns:mc="http://schemas.openxmlformats.org/markup-compatibility/2006">
              <mc:Choice xmlns:v="urn:schemas-microsoft-com:vml" Requires="v">
                <p:oleObj name="Equation" r:id="rId5" imgW="1041120" imgH="469800" progId="Equation.DSMT4">
                  <p:embed/>
                </p:oleObj>
              </mc:Choice>
              <mc:Fallback>
                <p:oleObj name="Equation" r:id="rId5" imgW="1041120" imgH="469800" progId="Equation.DSMT4">
                  <p:embed/>
                  <p:pic>
                    <p:nvPicPr>
                      <p:cNvPr id="921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945256"/>
                        <a:ext cx="3505200" cy="1264920"/>
                      </a:xfrm>
                      <a:prstGeom prst="rect">
                        <a:avLst/>
                      </a:prstGeom>
                      <a:noFill/>
                    </p:spPr>
                  </p:pic>
                </p:oleObj>
              </mc:Fallback>
            </mc:AlternateContent>
          </a:graphicData>
        </a:graphic>
      </p:graphicFrame>
      <p:sp>
        <p:nvSpPr>
          <p:cNvPr id="9222" name="TextBox 3"/>
          <p:cNvSpPr txBox="1">
            <a:spLocks noChangeArrowheads="1"/>
          </p:cNvSpPr>
          <p:nvPr/>
        </p:nvSpPr>
        <p:spPr bwMode="auto">
          <a:xfrm>
            <a:off x="4857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23.4</a:t>
            </a:r>
          </a:p>
        </p:txBody>
      </p:sp>
      <p:pic>
        <p:nvPicPr>
          <p:cNvPr id="1054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9310" y="2514600"/>
            <a:ext cx="4763490" cy="3004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0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952500" y="274638"/>
            <a:ext cx="10287000" cy="7159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Superposition of Electric Fields</a:t>
            </a:r>
          </a:p>
        </p:txBody>
      </p:sp>
      <p:sp>
        <p:nvSpPr>
          <p:cNvPr id="359427" name="Rectangle 3"/>
          <p:cNvSpPr>
            <a:spLocks noGrp="1" noChangeArrowheads="1"/>
          </p:cNvSpPr>
          <p:nvPr>
            <p:ph type="body" sz="half" idx="1"/>
          </p:nvPr>
        </p:nvSpPr>
        <p:spPr>
          <a:xfrm>
            <a:off x="952500" y="1295400"/>
            <a:ext cx="8477250" cy="4495800"/>
          </a:xfrm>
          <a:noFill/>
        </p:spPr>
        <p:txBody>
          <a:bodyPr/>
          <a:lstStyle/>
          <a:p>
            <a:pPr eaLnBrk="1" hangingPunct="1"/>
            <a:r>
              <a:rPr lang="en-US" altLang="en-US" dirty="0"/>
              <a:t>At any point P, the total electric field due to a group of source charges equals the vector sum of the electric fields of all the charges</a:t>
            </a:r>
          </a:p>
        </p:txBody>
      </p:sp>
      <p:graphicFrame>
        <p:nvGraphicFramePr>
          <p:cNvPr id="2" name="Object 1"/>
          <p:cNvGraphicFramePr>
            <a:graphicFrameLocks noChangeAspect="1"/>
          </p:cNvGraphicFramePr>
          <p:nvPr/>
        </p:nvGraphicFramePr>
        <p:xfrm>
          <a:off x="1371601" y="2514600"/>
          <a:ext cx="4619625" cy="1219200"/>
        </p:xfrm>
        <a:graphic>
          <a:graphicData uri="http://schemas.openxmlformats.org/presentationml/2006/ole">
            <mc:AlternateContent xmlns:mc="http://schemas.openxmlformats.org/markup-compatibility/2006">
              <mc:Choice xmlns:v="urn:schemas-microsoft-com:vml" Requires="v">
                <p:oleObj name="Equation" r:id="rId2" imgW="2463800" imgH="812800" progId="Equation.DSMT4">
                  <p:embed/>
                </p:oleObj>
              </mc:Choice>
              <mc:Fallback>
                <p:oleObj name="Equation" r:id="rId2" imgW="2463800" imgH="812800" progId="Equation.DSMT4">
                  <p:embed/>
                  <p:pic>
                    <p:nvPicPr>
                      <p:cNvPr id="2"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1" y="2514600"/>
                        <a:ext cx="46196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2032"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2362239"/>
            <a:ext cx="3682468" cy="4058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033" name="Picture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2" y="3581439"/>
            <a:ext cx="2868613" cy="330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799" y="274638"/>
            <a:ext cx="10744201" cy="637910"/>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Problem : Electric Field Due to Two Charges </a:t>
            </a: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84" y="1295403"/>
            <a:ext cx="3665141"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3012" name="Object 10"/>
          <p:cNvGraphicFramePr>
            <a:graphicFrameLocks noChangeAspect="1"/>
          </p:cNvGraphicFramePr>
          <p:nvPr/>
        </p:nvGraphicFramePr>
        <p:xfrm>
          <a:off x="6024566" y="3321050"/>
          <a:ext cx="142875" cy="215900"/>
        </p:xfrm>
        <a:graphic>
          <a:graphicData uri="http://schemas.openxmlformats.org/presentationml/2006/ole">
            <mc:AlternateContent xmlns:mc="http://schemas.openxmlformats.org/markup-compatibility/2006">
              <mc:Choice xmlns:v="urn:schemas-microsoft-com:vml" Requires="v">
                <p:oleObj name="Equation" r:id="rId4" imgW="114151" imgH="215619" progId="Equation.3">
                  <p:embed/>
                </p:oleObj>
              </mc:Choice>
              <mc:Fallback>
                <p:oleObj name="Equation" r:id="rId4" imgW="114151" imgH="215619" progId="Equation.3">
                  <p:embed/>
                  <p:pic>
                    <p:nvPicPr>
                      <p:cNvPr id="43012"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566"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533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a:latin typeface="Times New Roman" panose="02020603050405020304" pitchFamily="18" charset="0"/>
                <a:cs typeface="Times New Roman" panose="02020603050405020304" pitchFamily="18" charset="0"/>
              </a:rPr>
              <a:t>q</a:t>
            </a:r>
            <a:r>
              <a:rPr lang="en-US" sz="2400" b="1"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q</a:t>
            </a:r>
            <a:r>
              <a:rPr lang="en-US" sz="2400" b="1"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are located on the x axis, at distances a and b, respectively, from the origin as shown in Figure.</a:t>
            </a:r>
          </a:p>
          <a:p>
            <a:r>
              <a:rPr lang="en-US" sz="2400" dirty="0">
                <a:latin typeface="Times New Roman" panose="02020603050405020304" pitchFamily="18" charset="0"/>
                <a:cs typeface="Times New Roman" panose="02020603050405020304" pitchFamily="18" charset="0"/>
              </a:rPr>
              <a:t>(A) Find the components of the net electric field at the point P, which is on the y axis</a:t>
            </a:r>
            <a:r>
              <a:rPr lang="en-US" dirty="0"/>
              <a:t>.</a:t>
            </a:r>
          </a:p>
        </p:txBody>
      </p:sp>
      <p:pic>
        <p:nvPicPr>
          <p:cNvPr id="43026"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052" y="2982131"/>
            <a:ext cx="3625948" cy="1295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27"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0100" y="3324115"/>
            <a:ext cx="3429000" cy="953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28"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4534959"/>
            <a:ext cx="6553200" cy="1841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1" y="274638"/>
            <a:ext cx="10744199" cy="8683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Problem : Electric Field Due to Two Charges </a:t>
            </a: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84" y="1295403"/>
            <a:ext cx="3665141"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3012" name="Object 10"/>
          <p:cNvGraphicFramePr>
            <a:graphicFrameLocks noChangeAspect="1"/>
          </p:cNvGraphicFramePr>
          <p:nvPr/>
        </p:nvGraphicFramePr>
        <p:xfrm>
          <a:off x="6024566" y="3321050"/>
          <a:ext cx="142875" cy="215900"/>
        </p:xfrm>
        <a:graphic>
          <a:graphicData uri="http://schemas.openxmlformats.org/presentationml/2006/ole">
            <mc:AlternateContent xmlns:mc="http://schemas.openxmlformats.org/markup-compatibility/2006">
              <mc:Choice xmlns:v="urn:schemas-microsoft-com:vml" Requires="v">
                <p:oleObj name="Equation" r:id="rId4" imgW="114151" imgH="215619" progId="Equation.3">
                  <p:embed/>
                </p:oleObj>
              </mc:Choice>
              <mc:Fallback>
                <p:oleObj name="Equation" r:id="rId4" imgW="114151" imgH="215619" progId="Equation.3">
                  <p:embed/>
                  <p:pic>
                    <p:nvPicPr>
                      <p:cNvPr id="43012"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566"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533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a:latin typeface="Times New Roman" panose="02020603050405020304" pitchFamily="18" charset="0"/>
                <a:cs typeface="Times New Roman" panose="02020603050405020304" pitchFamily="18" charset="0"/>
              </a:rPr>
              <a:t>q</a:t>
            </a:r>
            <a:r>
              <a:rPr lang="en-US" sz="2400" b="1"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q</a:t>
            </a:r>
            <a:r>
              <a:rPr lang="en-US" sz="2400" b="1"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are located on the x axis, at distances a and b, respectively, from the origin as shown in Figure.</a:t>
            </a:r>
          </a:p>
          <a:p>
            <a:r>
              <a:rPr lang="en-US" sz="2400" dirty="0">
                <a:latin typeface="Times New Roman" panose="02020603050405020304" pitchFamily="18" charset="0"/>
                <a:cs typeface="Times New Roman" panose="02020603050405020304" pitchFamily="18" charset="0"/>
              </a:rPr>
              <a:t>(A) Find the components of the net electric field at the point P, which is on the y axis</a:t>
            </a:r>
            <a:r>
              <a:rPr lang="en-US" dirty="0"/>
              <a:t>.</a:t>
            </a:r>
          </a:p>
        </p:txBody>
      </p:sp>
      <p:pic>
        <p:nvPicPr>
          <p:cNvPr id="819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1" y="3124200"/>
            <a:ext cx="698821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5724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83515" y="274638"/>
            <a:ext cx="10846485" cy="7159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Problem : Electric Field Due to Two Charges </a:t>
            </a:r>
          </a:p>
        </p:txBody>
      </p:sp>
      <p:graphicFrame>
        <p:nvGraphicFramePr>
          <p:cNvPr id="43012" name="Object 10"/>
          <p:cNvGraphicFramePr>
            <a:graphicFrameLocks noChangeAspect="1"/>
          </p:cNvGraphicFramePr>
          <p:nvPr/>
        </p:nvGraphicFramePr>
        <p:xfrm>
          <a:off x="6024566" y="3321050"/>
          <a:ext cx="142875"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4301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6"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533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a:latin typeface="Times New Roman" panose="02020603050405020304" pitchFamily="18" charset="0"/>
                <a:cs typeface="Times New Roman" panose="02020603050405020304" pitchFamily="18" charset="0"/>
              </a:rPr>
              <a:t>q</a:t>
            </a:r>
            <a:r>
              <a:rPr lang="en-US" sz="2400" b="1"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q</a:t>
            </a:r>
            <a:r>
              <a:rPr lang="en-US" sz="2400" b="1"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are located on the x axis, at distances a and b, respectively, from the origin as shown in Figure.</a:t>
            </a:r>
          </a:p>
          <a:p>
            <a:r>
              <a:rPr lang="en-US" sz="2400" dirty="0">
                <a:latin typeface="Times New Roman" panose="02020603050405020304" pitchFamily="18" charset="0"/>
                <a:cs typeface="Times New Roman" panose="02020603050405020304" pitchFamily="18" charset="0"/>
              </a:rPr>
              <a:t> (B) Evaluate the electric field at point P in the</a:t>
            </a:r>
          </a:p>
          <a:p>
            <a:r>
              <a:rPr lang="en-US" sz="2400" dirty="0">
                <a:latin typeface="Times New Roman" panose="02020603050405020304" pitchFamily="18" charset="0"/>
                <a:cs typeface="Times New Roman" panose="02020603050405020304" pitchFamily="18" charset="0"/>
              </a:rPr>
              <a:t>special case that                 and a = b.</a:t>
            </a:r>
          </a:p>
        </p:txBody>
      </p:sp>
      <p:graphicFrame>
        <p:nvGraphicFramePr>
          <p:cNvPr id="3" name="Object 2"/>
          <p:cNvGraphicFramePr>
            <a:graphicFrameLocks noChangeAspect="1"/>
          </p:cNvGraphicFramePr>
          <p:nvPr/>
        </p:nvGraphicFramePr>
        <p:xfrm>
          <a:off x="2819400" y="2438451"/>
          <a:ext cx="1082040" cy="515257"/>
        </p:xfrm>
        <a:graphic>
          <a:graphicData uri="http://schemas.openxmlformats.org/presentationml/2006/ole">
            <mc:AlternateContent xmlns:mc="http://schemas.openxmlformats.org/markup-compatibility/2006">
              <mc:Choice xmlns:v="urn:schemas-microsoft-com:vml" Requires="v">
                <p:oleObj name="Equation" r:id="rId5" imgW="533160" imgH="253800" progId="Equation.3">
                  <p:embed/>
                </p:oleObj>
              </mc:Choice>
              <mc:Fallback>
                <p:oleObj name="Equation" r:id="rId5" imgW="533160" imgH="253800" progId="Equation.3">
                  <p:embed/>
                  <p:pic>
                    <p:nvPicPr>
                      <p:cNvPr id="3" name="Object 2"/>
                      <p:cNvPicPr/>
                      <p:nvPr/>
                    </p:nvPicPr>
                    <p:blipFill>
                      <a:blip r:embed="rId6"/>
                      <a:stretch>
                        <a:fillRect/>
                      </a:stretch>
                    </p:blipFill>
                    <p:spPr>
                      <a:xfrm>
                        <a:off x="2819400" y="2438451"/>
                        <a:ext cx="1082040" cy="515257"/>
                      </a:xfrm>
                      <a:prstGeom prst="rect">
                        <a:avLst/>
                      </a:prstGeom>
                    </p:spPr>
                  </p:pic>
                </p:oleObj>
              </mc:Fallback>
            </mc:AlternateContent>
          </a:graphicData>
        </a:graphic>
      </p:graphicFrame>
      <p:pic>
        <p:nvPicPr>
          <p:cNvPr id="829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128154"/>
            <a:ext cx="6934200" cy="1348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4636477"/>
            <a:ext cx="3771900" cy="10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515" y="5791200"/>
            <a:ext cx="5538558" cy="840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0600" y="1430392"/>
            <a:ext cx="2838450" cy="520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182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33400" y="240985"/>
            <a:ext cx="10915650" cy="9445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Problem : Electric Field Due to Two Charges </a:t>
            </a:r>
          </a:p>
        </p:txBody>
      </p:sp>
      <p:graphicFrame>
        <p:nvGraphicFramePr>
          <p:cNvPr id="43012" name="Object 10"/>
          <p:cNvGraphicFramePr>
            <a:graphicFrameLocks noChangeAspect="1"/>
          </p:cNvGraphicFramePr>
          <p:nvPr/>
        </p:nvGraphicFramePr>
        <p:xfrm>
          <a:off x="6024566" y="3321050"/>
          <a:ext cx="142875"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4301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6"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533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a:latin typeface="Times New Roman" panose="02020603050405020304" pitchFamily="18" charset="0"/>
                <a:cs typeface="Times New Roman" panose="02020603050405020304" pitchFamily="18" charset="0"/>
              </a:rPr>
              <a:t>q</a:t>
            </a:r>
            <a:r>
              <a:rPr lang="en-US" sz="2400" b="1"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q</a:t>
            </a:r>
            <a:r>
              <a:rPr lang="en-US" sz="2400" b="1"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are located on the x axis, at distances a and b, respectively, from the origin as shown in Figure. (C) Find the electric field due to the electric dipole when point P is a distance y </a:t>
            </a:r>
            <a:r>
              <a:rPr lang="en-US" sz="2400" dirty="0">
                <a:latin typeface="Garamond"/>
                <a:cs typeface="Times New Roman" panose="02020603050405020304" pitchFamily="18" charset="0"/>
              </a:rPr>
              <a:t>&gt;&gt;</a:t>
            </a:r>
            <a:r>
              <a:rPr lang="en-US" sz="2400" dirty="0">
                <a:latin typeface="Times New Roman" panose="02020603050405020304" pitchFamily="18" charset="0"/>
                <a:cs typeface="Times New Roman" panose="02020603050405020304" pitchFamily="18" charset="0"/>
              </a:rPr>
              <a:t> a from the origin. </a:t>
            </a:r>
          </a:p>
        </p:txBody>
      </p:sp>
      <p:pic>
        <p:nvPicPr>
          <p:cNvPr id="829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1" y="3313366"/>
            <a:ext cx="7286415" cy="110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0600" y="1430392"/>
            <a:ext cx="2838450" cy="520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4876851"/>
            <a:ext cx="3526748" cy="164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2823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a:extLst>
              <a:ext uri="{FF2B5EF4-FFF2-40B4-BE49-F238E27FC236}">
                <a16:creationId xmlns:a16="http://schemas.microsoft.com/office/drawing/2014/main" id="{6CFF2793-6001-4611-96EF-E128C273A5B6}"/>
              </a:ext>
            </a:extLst>
          </p:cNvPr>
          <p:cNvSpPr txBox="1">
            <a:spLocks noChangeArrowheads="1"/>
          </p:cNvSpPr>
          <p:nvPr/>
        </p:nvSpPr>
        <p:spPr bwMode="auto">
          <a:xfrm>
            <a:off x="974035" y="304800"/>
            <a:ext cx="9465365" cy="701731"/>
          </a:xfrm>
          <a:prstGeom prst="rect">
            <a:avLst/>
          </a:prstGeom>
          <a:solidFill>
            <a:schemeClr val="accent1">
              <a:lumMod val="75000"/>
            </a:schemeClr>
          </a:solidFill>
        </p:spPr>
        <p:txBody>
          <a:bodyPr vert="horz" lIns="91440" tIns="45720" rIns="91440" bIns="45720" rtlCol="0" anchor="ctr">
            <a:normAutofit/>
          </a:bodyPr>
          <a:lstStyle>
            <a:defPPr>
              <a:defRPr lang="en-PK"/>
            </a:defPPr>
            <a:lvl1pPr algn="ctr">
              <a:lnSpc>
                <a:spcPct val="90000"/>
              </a:lnSpc>
              <a:spcBef>
                <a:spcPct val="0"/>
              </a:spcBef>
              <a:buNone/>
              <a:defRPr sz="4400" b="1">
                <a:solidFill>
                  <a:schemeClr val="bg1">
                    <a:lumMod val="95000"/>
                  </a:schemeClr>
                </a:solidFill>
                <a:effectLst>
                  <a:outerShdw blurRad="38100" dist="38100" dir="2700000" algn="tl">
                    <a:srgbClr val="000000">
                      <a:alpha val="43137"/>
                    </a:srgbClr>
                  </a:outerShdw>
                </a:effectLst>
                <a:latin typeface="+mj-lt"/>
                <a:ea typeface="+mj-ea"/>
                <a:cs typeface="+mj-cs"/>
              </a:defRPr>
            </a:lvl1pPr>
          </a:lstStyle>
          <a:p>
            <a:r>
              <a:rPr lang="en-US" altLang="en-PK" dirty="0"/>
              <a:t>Insulators and Conductors</a:t>
            </a:r>
          </a:p>
        </p:txBody>
      </p:sp>
      <p:sp>
        <p:nvSpPr>
          <p:cNvPr id="100355" name="Text Box 3">
            <a:extLst>
              <a:ext uri="{FF2B5EF4-FFF2-40B4-BE49-F238E27FC236}">
                <a16:creationId xmlns:a16="http://schemas.microsoft.com/office/drawing/2014/main" id="{E46E96AB-A511-429F-9797-3BE8A9A361CC}"/>
              </a:ext>
            </a:extLst>
          </p:cNvPr>
          <p:cNvSpPr txBox="1">
            <a:spLocks noChangeArrowheads="1"/>
          </p:cNvSpPr>
          <p:nvPr/>
        </p:nvSpPr>
        <p:spPr bwMode="auto">
          <a:xfrm>
            <a:off x="1170126" y="1708288"/>
            <a:ext cx="6062870" cy="4412973"/>
          </a:xfrm>
          <a:prstGeom prst="rect">
            <a:avLst/>
          </a:prstGeom>
        </p:spPr>
        <p:txBody>
          <a:bodyPr vert="horz" lIns="91440" tIns="45720" rIns="91440" bIns="45720" rtlCol="0">
            <a:normAutofit/>
          </a:bodyPr>
          <a:lstStyle>
            <a:defPPr>
              <a:defRPr lang="en-PK"/>
            </a:defPPr>
            <a:lvl1pPr marL="228600" indent="-228600">
              <a:lnSpc>
                <a:spcPct val="90000"/>
              </a:lnSpc>
              <a:spcBef>
                <a:spcPts val="1000"/>
              </a:spcBef>
              <a:buFontTx/>
              <a:buNone/>
              <a:defRPr sz="3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en-PK" sz="4000" dirty="0"/>
              <a:t>If a conductor carries excess charge, the excess is distributed over the surface of the conductor.</a:t>
            </a:r>
          </a:p>
        </p:txBody>
      </p:sp>
      <p:pic>
        <p:nvPicPr>
          <p:cNvPr id="100356" name="Picture 4">
            <a:extLst>
              <a:ext uri="{FF2B5EF4-FFF2-40B4-BE49-F238E27FC236}">
                <a16:creationId xmlns:a16="http://schemas.microsoft.com/office/drawing/2014/main" id="{BD66793E-1970-4DCD-ABAE-355F11118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268" r="25345"/>
          <a:stretch>
            <a:fillRect/>
          </a:stretch>
        </p:blipFill>
        <p:spPr bwMode="auto">
          <a:xfrm>
            <a:off x="7232996" y="1276350"/>
            <a:ext cx="3405187" cy="5276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81000" y="170121"/>
            <a:ext cx="11430000" cy="685800"/>
          </a:xfrm>
          <a:solidFill>
            <a:schemeClr val="accent1">
              <a:lumMod val="75000"/>
            </a:schemeClr>
          </a:solidFill>
        </p:spPr>
        <p:txBody>
          <a:bodyPr vert="horz" lIns="91440" tIns="45720" rIns="91440" bIns="45720" rtlCol="0" anchor="ctr">
            <a:normAutofit fontScale="90000"/>
          </a:bodyPr>
          <a:lstStyle/>
          <a:p>
            <a:pPr algn="ctr"/>
            <a:r>
              <a:rPr lang="en-US" b="1" dirty="0">
                <a:solidFill>
                  <a:schemeClr val="bg1">
                    <a:lumMod val="95000"/>
                  </a:schemeClr>
                </a:solidFill>
                <a:effectLst>
                  <a:outerShdw blurRad="38100" dist="38100" dir="2700000" algn="tl">
                    <a:srgbClr val="000000">
                      <a:alpha val="43137"/>
                    </a:srgbClr>
                  </a:outerShdw>
                </a:effectLst>
              </a:rPr>
              <a:t>Electric Field – Continuous Charge Distribution</a:t>
            </a:r>
          </a:p>
        </p:txBody>
      </p:sp>
      <p:sp>
        <p:nvSpPr>
          <p:cNvPr id="51203" name="Rectangle 3"/>
          <p:cNvSpPr>
            <a:spLocks noGrp="1" noChangeArrowheads="1"/>
          </p:cNvSpPr>
          <p:nvPr>
            <p:ph idx="1"/>
          </p:nvPr>
        </p:nvSpPr>
        <p:spPr>
          <a:xfrm>
            <a:off x="952500" y="1295400"/>
            <a:ext cx="10287000" cy="4438650"/>
          </a:xfrm>
        </p:spPr>
        <p:txBody>
          <a:bodyPr>
            <a:normAutofit/>
          </a:bodyPr>
          <a:lstStyle/>
          <a:p>
            <a:pPr marL="0" indent="0" algn="just"/>
            <a:r>
              <a:rPr lang="en-US" sz="3200" dirty="0">
                <a:latin typeface="Times New Roman" panose="02020603050405020304" pitchFamily="18" charset="0"/>
                <a:cs typeface="Times New Roman" panose="02020603050405020304" pitchFamily="18" charset="0"/>
              </a:rPr>
              <a:t>The distances between charges in a group of charges may be much smaller than the distance between the group and a point of interest.</a:t>
            </a:r>
          </a:p>
          <a:p>
            <a:pPr marL="0" indent="0" algn="just"/>
            <a:r>
              <a:rPr lang="en-US" sz="3200" dirty="0">
                <a:latin typeface="Times New Roman" panose="02020603050405020304" pitchFamily="18" charset="0"/>
                <a:cs typeface="Times New Roman" panose="02020603050405020304" pitchFamily="18" charset="0"/>
              </a:rPr>
              <a:t>In this situation, the system of charges can be modeled as continuous.</a:t>
            </a:r>
          </a:p>
          <a:p>
            <a:pPr marL="0" indent="0" algn="just"/>
            <a:r>
              <a:rPr lang="en-US" sz="3200" dirty="0">
                <a:latin typeface="Times New Roman" panose="02020603050405020304" pitchFamily="18" charset="0"/>
                <a:cs typeface="Times New Roman" panose="02020603050405020304" pitchFamily="18" charset="0"/>
              </a:rPr>
              <a:t>The system of closely spaced charges is equivalent to a total charge that is continuously distributed along some line, over some surface, or throughout some volume.</a:t>
            </a:r>
          </a:p>
        </p:txBody>
      </p:sp>
      <p:sp>
        <p:nvSpPr>
          <p:cNvPr id="51204" name="TextBox 3"/>
          <p:cNvSpPr txBox="1">
            <a:spLocks noChangeArrowheads="1"/>
          </p:cNvSpPr>
          <p:nvPr/>
        </p:nvSpPr>
        <p:spPr bwMode="auto">
          <a:xfrm>
            <a:off x="4857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23.5</a:t>
            </a:r>
          </a:p>
        </p:txBody>
      </p:sp>
    </p:spTree>
    <p:extLst>
      <p:ext uri="{BB962C8B-B14F-4D97-AF65-F5344CB8AC3E}">
        <p14:creationId xmlns:p14="http://schemas.microsoft.com/office/powerpoint/2010/main" val="1048226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a:xfrm>
            <a:off x="1447824" y="260350"/>
            <a:ext cx="9805591" cy="654050"/>
          </a:xfrm>
          <a:solidFill>
            <a:schemeClr val="accent1">
              <a:lumMod val="75000"/>
            </a:schemeClr>
          </a:solidFill>
        </p:spPr>
        <p:txBody>
          <a:bodyPr vert="horz" lIns="91440" tIns="45720" rIns="91440" bIns="45720" rtlCol="0" anchor="ctr">
            <a:normAutofit fontScale="90000"/>
          </a:bodyPr>
          <a:lstStyle/>
          <a:p>
            <a:pPr algn="ctr"/>
            <a:r>
              <a:rPr lang="en-US" altLang="zh-TW" b="1" dirty="0">
                <a:solidFill>
                  <a:schemeClr val="bg1">
                    <a:lumMod val="95000"/>
                  </a:schemeClr>
                </a:solidFill>
                <a:effectLst>
                  <a:outerShdw blurRad="38100" dist="38100" dir="2700000" algn="tl">
                    <a:srgbClr val="000000">
                      <a:alpha val="43137"/>
                    </a:srgbClr>
                  </a:outerShdw>
                </a:effectLst>
              </a:rPr>
              <a:t>Continuous Charge Distributions</a:t>
            </a:r>
            <a:endParaRPr lang="zh-TW" altLang="en-US" b="1" dirty="0">
              <a:solidFill>
                <a:schemeClr val="bg1">
                  <a:lumMod val="95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5366" name="文字方塊 3"/>
              <p:cNvSpPr txBox="1">
                <a:spLocks noChangeArrowheads="1"/>
              </p:cNvSpPr>
              <p:nvPr/>
            </p:nvSpPr>
            <p:spPr bwMode="auto">
              <a:xfrm>
                <a:off x="838200" y="1000124"/>
                <a:ext cx="10591800" cy="40374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b="0" dirty="0">
                    <a:latin typeface="Times New Roman" panose="02020603050405020304" pitchFamily="18" charset="0"/>
                    <a:ea typeface="新細明體" pitchFamily="18" charset="-120"/>
                    <a:cs typeface="Times New Roman" panose="02020603050405020304" pitchFamily="18" charset="0"/>
                  </a:rPr>
                  <a:t>Figure shows an element of charge d</a:t>
                </a:r>
                <a:r>
                  <a:rPr kumimoji="1" lang="en-US" altLang="zh-TW" b="0" i="1" dirty="0">
                    <a:latin typeface="Times New Roman" panose="02020603050405020304" pitchFamily="18" charset="0"/>
                    <a:ea typeface="新細明體" pitchFamily="18" charset="-120"/>
                    <a:cs typeface="Times New Roman" panose="02020603050405020304" pitchFamily="18" charset="0"/>
                  </a:rPr>
                  <a:t>q</a:t>
                </a:r>
                <a:r>
                  <a:rPr kumimoji="1" lang="en-US" altLang="zh-TW" b="0" dirty="0">
                    <a:latin typeface="Times New Roman" panose="02020603050405020304" pitchFamily="18" charset="0"/>
                    <a:ea typeface="新細明體" pitchFamily="18" charset="-120"/>
                    <a:cs typeface="Times New Roman" panose="02020603050405020304" pitchFamily="18" charset="0"/>
                  </a:rPr>
                  <a:t> = </a:t>
                </a:r>
                <a:r>
                  <a:rPr kumimoji="1" lang="el-GR" altLang="zh-TW" b="0" dirty="0">
                    <a:latin typeface="Times New Roman" panose="02020603050405020304" pitchFamily="18" charset="0"/>
                    <a:ea typeface="新細明體" pitchFamily="18" charset="-120"/>
                    <a:cs typeface="Times New Roman" panose="02020603050405020304" pitchFamily="18" charset="0"/>
                  </a:rPr>
                  <a:t>ρ</a:t>
                </a:r>
                <a:r>
                  <a:rPr kumimoji="1" lang="en-US" altLang="zh-TW" b="0" dirty="0">
                    <a:latin typeface="Times New Roman" panose="02020603050405020304" pitchFamily="18" charset="0"/>
                    <a:ea typeface="新細明體" pitchFamily="18" charset="-120"/>
                    <a:cs typeface="Times New Roman" panose="02020603050405020304" pitchFamily="18" charset="0"/>
                  </a:rPr>
                  <a:t> d</a:t>
                </a:r>
                <a:r>
                  <a:rPr kumimoji="1" lang="en-US" altLang="zh-TW" b="0" i="1" dirty="0">
                    <a:latin typeface="Times New Roman" panose="02020603050405020304" pitchFamily="18" charset="0"/>
                    <a:ea typeface="新細明體" pitchFamily="18" charset="-120"/>
                    <a:cs typeface="Times New Roman" panose="02020603050405020304" pitchFamily="18" charset="0"/>
                  </a:rPr>
                  <a:t>V , </a:t>
                </a:r>
                <a:r>
                  <a:rPr kumimoji="1" lang="en-US" altLang="zh-TW" b="0" dirty="0">
                    <a:latin typeface="Times New Roman" panose="02020603050405020304" pitchFamily="18" charset="0"/>
                    <a:ea typeface="新細明體" pitchFamily="18" charset="-120"/>
                    <a:cs typeface="Times New Roman" panose="02020603050405020304" pitchFamily="18" charset="0"/>
                  </a:rPr>
                  <a:t>Coulomb’s law states that the electric filed at point p is</a:t>
                </a:r>
                <a:r>
                  <a:rPr kumimoji="1" lang="en-US" altLang="zh-TW" b="0" i="1" dirty="0">
                    <a:latin typeface="Times New Roman" panose="02020603050405020304" pitchFamily="18" charset="0"/>
                    <a:ea typeface="新細明體" pitchFamily="18" charset="-120"/>
                    <a:cs typeface="Times New Roman" panose="02020603050405020304" pitchFamily="18" charset="0"/>
                  </a:rPr>
                  <a:t> </a:t>
                </a:r>
              </a:p>
              <a:p>
                <a:pPr eaLnBrk="1" hangingPunct="1">
                  <a:lnSpc>
                    <a:spcPct val="150000"/>
                  </a:lnSpc>
                  <a:buFontTx/>
                  <a:buNone/>
                </a:pPr>
                <a:r>
                  <a:rPr kumimoji="1" lang="en-US" altLang="zh-TW" b="0" i="1" dirty="0">
                    <a:latin typeface="Times New Roman" panose="02020603050405020304" pitchFamily="18" charset="0"/>
                    <a:ea typeface="新細明體" pitchFamily="18" charset="-120"/>
                    <a:cs typeface="Times New Roman" panose="02020603050405020304" pitchFamily="18" charset="0"/>
                  </a:rPr>
                  <a:t>The total field </a:t>
                </a:r>
                <a14:m>
                  <m:oMath xmlns:m="http://schemas.openxmlformats.org/officeDocument/2006/math">
                    <m:acc>
                      <m:accPr>
                        <m:chr m:val="⃗"/>
                        <m:ctrlPr>
                          <a:rPr kumimoji="1" lang="en-US" altLang="zh-TW" b="0" i="1">
                            <a:latin typeface="Cambria Math" panose="02040503050406030204" pitchFamily="18" charset="0"/>
                            <a:ea typeface="新細明體" pitchFamily="18" charset="-120"/>
                            <a:cs typeface="Times New Roman" panose="02020603050405020304" pitchFamily="18" charset="0"/>
                          </a:rPr>
                        </m:ctrlPr>
                      </m:accPr>
                      <m:e>
                        <m:r>
                          <a:rPr kumimoji="1" lang="en-US" altLang="zh-TW" b="0" i="1">
                            <a:latin typeface="Cambria Math"/>
                            <a:ea typeface="新細明體" pitchFamily="18" charset="-120"/>
                            <a:cs typeface="Times New Roman" panose="02020603050405020304" pitchFamily="18" charset="0"/>
                          </a:rPr>
                          <m:t>𝐸</m:t>
                        </m:r>
                      </m:e>
                    </m:acc>
                  </m:oMath>
                </a14:m>
                <a:r>
                  <a:rPr kumimoji="1" lang="en-US" altLang="zh-TW" b="0" i="1" dirty="0">
                    <a:latin typeface="Times New Roman" panose="02020603050405020304" pitchFamily="18" charset="0"/>
                    <a:ea typeface="新細明體" pitchFamily="18" charset="-120"/>
                    <a:cs typeface="Times New Roman" panose="02020603050405020304" pitchFamily="18" charset="0"/>
                  </a:rPr>
                  <a:t> at P is calculated by integrating this expression over the entire</a:t>
                </a:r>
              </a:p>
              <a:p>
                <a:pPr eaLnBrk="1" hangingPunct="1">
                  <a:lnSpc>
                    <a:spcPct val="150000"/>
                  </a:lnSpc>
                  <a:buFontTx/>
                  <a:buNone/>
                </a:pPr>
                <a:r>
                  <a:rPr kumimoji="1" lang="en-US" altLang="zh-TW" b="0" i="1" dirty="0">
                    <a:latin typeface="Times New Roman" panose="02020603050405020304" pitchFamily="18" charset="0"/>
                    <a:ea typeface="新細明體" pitchFamily="18" charset="-120"/>
                    <a:cs typeface="Times New Roman" panose="02020603050405020304" pitchFamily="18" charset="0"/>
                  </a:rPr>
                  <a:t>charge distribution. That is,</a:t>
                </a:r>
              </a:p>
              <a:p>
                <a:pPr eaLnBrk="1" hangingPunct="1">
                  <a:lnSpc>
                    <a:spcPct val="150000"/>
                  </a:lnSpc>
                  <a:buFontTx/>
                  <a:buNone/>
                </a:pPr>
                <a:endParaRPr kumimoji="1" lang="en-US" altLang="zh-TW" b="0" i="1" dirty="0">
                  <a:latin typeface="Times New Roman" panose="02020603050405020304" pitchFamily="18" charset="0"/>
                  <a:ea typeface="新細明體" pitchFamily="18" charset="-120"/>
                  <a:cs typeface="Times New Roman" panose="02020603050405020304" pitchFamily="18" charset="0"/>
                </a:endParaRPr>
              </a:p>
              <a:p>
                <a:pPr eaLnBrk="1" hangingPunct="1">
                  <a:lnSpc>
                    <a:spcPct val="150000"/>
                  </a:lnSpc>
                  <a:buFontTx/>
                  <a:buNone/>
                </a:pPr>
                <a:endParaRPr kumimoji="1" lang="en-US" altLang="zh-TW" b="0" i="1" dirty="0">
                  <a:latin typeface="Times New Roman" panose="02020603050405020304" pitchFamily="18" charset="0"/>
                  <a:ea typeface="新細明體" pitchFamily="18" charset="-120"/>
                  <a:cs typeface="Times New Roman" panose="02020603050405020304" pitchFamily="18" charset="0"/>
                </a:endParaRPr>
              </a:p>
              <a:p>
                <a:pPr eaLnBrk="1" hangingPunct="1">
                  <a:lnSpc>
                    <a:spcPct val="150000"/>
                  </a:lnSpc>
                  <a:buFontTx/>
                  <a:buNone/>
                </a:pPr>
                <a:r>
                  <a:rPr kumimoji="1" lang="en-US" altLang="zh-TW" b="0" dirty="0">
                    <a:ea typeface="新細明體" pitchFamily="18" charset="-120"/>
                  </a:rPr>
                  <a:t>	</a:t>
                </a:r>
                <a:endParaRPr kumimoji="1" lang="zh-TW" altLang="en-US" b="0" dirty="0">
                  <a:ea typeface="新細明體" pitchFamily="18" charset="-120"/>
                </a:endParaRPr>
              </a:p>
            </p:txBody>
          </p:sp>
        </mc:Choice>
        <mc:Fallback xmlns="">
          <p:sp>
            <p:nvSpPr>
              <p:cNvPr id="15366" name="文字方塊 3"/>
              <p:cNvSpPr txBox="1">
                <a:spLocks noRot="1" noChangeAspect="1" noMove="1" noResize="1" noEditPoints="1" noAdjustHandles="1" noChangeArrowheads="1" noChangeShapeType="1" noTextEdit="1"/>
              </p:cNvSpPr>
              <p:nvPr/>
            </p:nvSpPr>
            <p:spPr bwMode="auto">
              <a:xfrm>
                <a:off x="838200" y="1000124"/>
                <a:ext cx="10591800" cy="4037452"/>
              </a:xfrm>
              <a:prstGeom prst="rect">
                <a:avLst/>
              </a:prstGeom>
              <a:blipFill>
                <a:blip r:embed="rId2"/>
                <a:stretch>
                  <a:fillRect l="-921" r="-5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PK">
                    <a:noFill/>
                  </a:rPr>
                  <a:t> </a:t>
                </a:r>
              </a:p>
            </p:txBody>
          </p:sp>
        </mc:Fallback>
      </mc:AlternateContent>
      <p:graphicFrame>
        <p:nvGraphicFramePr>
          <p:cNvPr id="5" name="Object 2"/>
          <p:cNvGraphicFramePr>
            <a:graphicFrameLocks noChangeAspect="1"/>
          </p:cNvGraphicFramePr>
          <p:nvPr/>
        </p:nvGraphicFramePr>
        <p:xfrm>
          <a:off x="4038624" y="3366604"/>
          <a:ext cx="1410891" cy="525463"/>
        </p:xfrm>
        <a:graphic>
          <a:graphicData uri="http://schemas.openxmlformats.org/presentationml/2006/ole">
            <mc:AlternateContent xmlns:mc="http://schemas.openxmlformats.org/markup-compatibility/2006">
              <mc:Choice xmlns:v="urn:schemas-microsoft-com:vml" Requires="v">
                <p:oleObj name="Equation" r:id="rId3" imgW="609600" imgH="279400" progId="Equation.DSMT4">
                  <p:embed/>
                </p:oleObj>
              </mc:Choice>
              <mc:Fallback>
                <p:oleObj name="Equation" r:id="rId3" imgW="609600" imgH="279400" progId="Equation.DSMT4">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24" y="3366604"/>
                        <a:ext cx="1410891"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nvGraphicFramePr>
        <p:xfrm>
          <a:off x="5562600" y="3182946"/>
          <a:ext cx="1728390" cy="855663"/>
        </p:xfrm>
        <a:graphic>
          <a:graphicData uri="http://schemas.openxmlformats.org/presentationml/2006/ole">
            <mc:AlternateContent xmlns:mc="http://schemas.openxmlformats.org/markup-compatibility/2006">
              <mc:Choice xmlns:v="urn:schemas-microsoft-com:vml" Requires="v">
                <p:oleObj name="Equation" r:id="rId5" imgW="647419" imgH="393529" progId="Equation.DSMT4">
                  <p:embed/>
                </p:oleObj>
              </mc:Choice>
              <mc:Fallback>
                <p:oleObj name="Equation" r:id="rId5" imgW="647419" imgH="393529" progId="Equation.DSMT4">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182946"/>
                        <a:ext cx="172839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nvGraphicFramePr>
        <p:xfrm>
          <a:off x="3454205" y="1556314"/>
          <a:ext cx="2667000" cy="908538"/>
        </p:xfrm>
        <a:graphic>
          <a:graphicData uri="http://schemas.openxmlformats.org/presentationml/2006/ole">
            <mc:AlternateContent xmlns:mc="http://schemas.openxmlformats.org/markup-compatibility/2006">
              <mc:Choice xmlns:v="urn:schemas-microsoft-com:vml" Requires="v">
                <p:oleObj name="Equation" r:id="rId7" imgW="1155600" imgH="393480" progId="Equation.3">
                  <p:embed/>
                </p:oleObj>
              </mc:Choice>
              <mc:Fallback>
                <p:oleObj name="Equation" r:id="rId7" imgW="1155600" imgH="393480" progId="Equation.3">
                  <p:embed/>
                  <p:pic>
                    <p:nvPicPr>
                      <p:cNvPr id="2" name="Object 1"/>
                      <p:cNvPicPr/>
                      <p:nvPr/>
                    </p:nvPicPr>
                    <p:blipFill>
                      <a:blip r:embed="rId8"/>
                      <a:stretch>
                        <a:fillRect/>
                      </a:stretch>
                    </p:blipFill>
                    <p:spPr>
                      <a:xfrm>
                        <a:off x="3454205" y="1556314"/>
                        <a:ext cx="2667000" cy="908538"/>
                      </a:xfrm>
                      <a:prstGeom prst="rect">
                        <a:avLst/>
                      </a:prstGeom>
                    </p:spPr>
                  </p:pic>
                </p:oleObj>
              </mc:Fallback>
            </mc:AlternateContent>
          </a:graphicData>
        </a:graphic>
      </p:graphicFrame>
      <p:pic>
        <p:nvPicPr>
          <p:cNvPr id="100357"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2756" y="3929619"/>
            <a:ext cx="5038245" cy="2425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467600" y="2895619"/>
            <a:ext cx="4114800" cy="707886"/>
          </a:xfrm>
          <a:prstGeom prst="rect">
            <a:avLst/>
          </a:prstGeom>
        </p:spPr>
        <p:txBody>
          <a:bodyPr wrap="square">
            <a:spAutoFit/>
          </a:bodyPr>
          <a:lstStyle/>
          <a:p>
            <a:r>
              <a:rPr lang="en-US" sz="2000" dirty="0"/>
              <a:t>Electric field due to a continuous charge distribution</a:t>
            </a:r>
            <a:endParaRPr lang="en-US" dirty="0"/>
          </a:p>
        </p:txBody>
      </p:sp>
      <p:sp>
        <p:nvSpPr>
          <p:cNvPr id="8" name="Rectangle 7"/>
          <p:cNvSpPr/>
          <p:nvPr/>
        </p:nvSpPr>
        <p:spPr>
          <a:xfrm>
            <a:off x="609603" y="4618672"/>
            <a:ext cx="6163156" cy="1631216"/>
          </a:xfrm>
          <a:prstGeom prst="rect">
            <a:avLst/>
          </a:prstGeom>
        </p:spPr>
        <p:txBody>
          <a:bodyPr wrap="square">
            <a:spAutoFit/>
          </a:bodyPr>
          <a:lstStyle/>
          <a:p>
            <a:r>
              <a:rPr lang="en-US" sz="2000" dirty="0"/>
              <a:t>The use of a continuous charge density to describe a large number of discrete charges is similar to the use of a continuous mass density to describe air, which actually consists of a large number of discrete atoms and molecules.</a:t>
            </a:r>
          </a:p>
        </p:txBody>
      </p:sp>
    </p:spTree>
    <p:extLst>
      <p:ext uri="{BB962C8B-B14F-4D97-AF65-F5344CB8AC3E}">
        <p14:creationId xmlns:p14="http://schemas.microsoft.com/office/powerpoint/2010/main" val="19222700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box(in)">
                                      <p:cBhvr>
                                        <p:cTn id="7" dur="500"/>
                                        <p:tgtEl>
                                          <p:spTgt spid="153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5366">
                                            <p:txEl>
                                              <p:pRg st="1" end="1"/>
                                            </p:txEl>
                                          </p:spTgt>
                                        </p:tgtEl>
                                        <p:attrNameLst>
                                          <p:attrName>style.visibility</p:attrName>
                                        </p:attrNameLst>
                                      </p:cBhvr>
                                      <p:to>
                                        <p:strVal val="visible"/>
                                      </p:to>
                                    </p:set>
                                    <p:animEffect transition="in" filter="box(in)">
                                      <p:cBhvr>
                                        <p:cTn id="16" dur="500"/>
                                        <p:tgtEl>
                                          <p:spTgt spid="1536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5366">
                                            <p:txEl>
                                              <p:pRg st="2" end="2"/>
                                            </p:txEl>
                                          </p:spTgt>
                                        </p:tgtEl>
                                        <p:attrNameLst>
                                          <p:attrName>style.visibility</p:attrName>
                                        </p:attrNameLst>
                                      </p:cBhvr>
                                      <p:to>
                                        <p:strVal val="visible"/>
                                      </p:to>
                                    </p:set>
                                    <p:animEffect transition="in" filter="box(in)">
                                      <p:cBhvr>
                                        <p:cTn id="21" dur="500"/>
                                        <p:tgtEl>
                                          <p:spTgt spid="1536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5366">
                                            <p:txEl>
                                              <p:pRg st="5" end="5"/>
                                            </p:txEl>
                                          </p:spTgt>
                                        </p:tgtEl>
                                        <p:attrNameLst>
                                          <p:attrName>style.visibility</p:attrName>
                                        </p:attrNameLst>
                                      </p:cBhvr>
                                      <p:to>
                                        <p:strVal val="visible"/>
                                      </p:to>
                                    </p:set>
                                    <p:animEffect transition="in" filter="box(in)">
                                      <p:cBhvr>
                                        <p:cTn id="26" dur="500"/>
                                        <p:tgtEl>
                                          <p:spTgt spid="1536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ox(in)">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ox(in)">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80999" y="185738"/>
            <a:ext cx="11430000" cy="685800"/>
          </a:xfrm>
          <a:solidFill>
            <a:schemeClr val="accent1">
              <a:lumMod val="75000"/>
            </a:schemeClr>
          </a:solidFill>
        </p:spPr>
        <p:txBody>
          <a:bodyPr vert="horz" lIns="91440" tIns="45720" rIns="91440" bIns="45720" rtlCol="0" anchor="ctr">
            <a:normAutofit fontScale="90000"/>
          </a:bodyPr>
          <a:lstStyle/>
          <a:p>
            <a:pPr algn="ctr"/>
            <a:r>
              <a:rPr lang="en-US" b="1" dirty="0">
                <a:solidFill>
                  <a:schemeClr val="bg1">
                    <a:lumMod val="95000"/>
                  </a:schemeClr>
                </a:solidFill>
                <a:effectLst>
                  <a:outerShdw blurRad="38100" dist="38100" dir="2700000" algn="tl">
                    <a:srgbClr val="000000">
                      <a:alpha val="43137"/>
                    </a:srgbClr>
                  </a:outerShdw>
                </a:effectLst>
              </a:rPr>
              <a:t>Charge Densities</a:t>
            </a:r>
          </a:p>
        </p:txBody>
      </p:sp>
      <p:sp>
        <p:nvSpPr>
          <p:cNvPr id="53251" name="Rectangle 3"/>
          <p:cNvSpPr>
            <a:spLocks noGrp="1" noChangeArrowheads="1"/>
          </p:cNvSpPr>
          <p:nvPr>
            <p:ph idx="1"/>
          </p:nvPr>
        </p:nvSpPr>
        <p:spPr>
          <a:xfrm>
            <a:off x="1260410" y="1057275"/>
            <a:ext cx="9671179" cy="4895850"/>
          </a:xfrm>
        </p:spPr>
        <p:txBody>
          <a:bodyPr>
            <a:normAutofit/>
          </a:bodyPr>
          <a:lstStyle/>
          <a:p>
            <a:pPr marL="0" indent="0"/>
            <a:r>
              <a:rPr lang="en-US" sz="3200" b="1" dirty="0">
                <a:latin typeface="Times New Roman" panose="02020603050405020304" pitchFamily="18" charset="0"/>
                <a:cs typeface="Times New Roman" panose="02020603050405020304" pitchFamily="18" charset="0"/>
              </a:rPr>
              <a:t>Volume charge density</a:t>
            </a:r>
            <a:r>
              <a:rPr lang="en-US" sz="3200" dirty="0">
                <a:latin typeface="Times New Roman" panose="02020603050405020304" pitchFamily="18" charset="0"/>
                <a:cs typeface="Times New Roman" panose="02020603050405020304" pitchFamily="18" charset="0"/>
              </a:rPr>
              <a:t>: </a:t>
            </a:r>
          </a:p>
          <a:p>
            <a:pPr marL="0" indent="0"/>
            <a:r>
              <a:rPr lang="en-US" sz="3200" dirty="0">
                <a:latin typeface="Times New Roman" panose="02020603050405020304" pitchFamily="18" charset="0"/>
                <a:cs typeface="Times New Roman" panose="02020603050405020304" pitchFamily="18" charset="0"/>
              </a:rPr>
              <a:t>when a charge is distributed evenly throughout a volume</a:t>
            </a:r>
          </a:p>
          <a:p>
            <a:pPr lvl="1" eaLnBrk="1" hangingPunct="1">
              <a:lnSpc>
                <a:spcPct val="90000"/>
              </a:lnSpc>
            </a:pPr>
            <a:r>
              <a:rPr lang="en-US" sz="3200" i="1" dirty="0">
                <a:latin typeface="Times New Roman" panose="02020603050405020304" pitchFamily="18" charset="0"/>
                <a:cs typeface="Times New Roman" panose="02020603050405020304" pitchFamily="18" charset="0"/>
              </a:rPr>
              <a:t>ρ</a:t>
            </a: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ea typeface="ヒラギノ角ゴ Pro W3" pitchFamily="80" charset="-128"/>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 </a:t>
            </a:r>
            <a:r>
              <a:rPr lang="en-US" sz="3200" i="1" dirty="0">
                <a:latin typeface="Times New Roman" panose="02020603050405020304" pitchFamily="18" charset="0"/>
                <a:cs typeface="Times New Roman" panose="02020603050405020304" pitchFamily="18" charset="0"/>
              </a:rPr>
              <a:t>Q</a:t>
            </a:r>
            <a:r>
              <a:rPr lang="en-US" sz="3200" dirty="0">
                <a:latin typeface="Times New Roman" panose="02020603050405020304" pitchFamily="18" charset="0"/>
                <a:cs typeface="Times New Roman" panose="02020603050405020304" pitchFamily="18" charset="0"/>
              </a:rPr>
              <a:t> / </a:t>
            </a:r>
            <a:r>
              <a:rPr lang="en-US" sz="3200" i="1" dirty="0">
                <a:latin typeface="Times New Roman" panose="02020603050405020304" pitchFamily="18" charset="0"/>
                <a:cs typeface="Times New Roman" panose="02020603050405020304" pitchFamily="18" charset="0"/>
              </a:rPr>
              <a:t>V </a:t>
            </a:r>
            <a:r>
              <a:rPr lang="en-US" sz="3200" dirty="0">
                <a:latin typeface="Times New Roman" panose="02020603050405020304" pitchFamily="18" charset="0"/>
                <a:cs typeface="Times New Roman" panose="02020603050405020304" pitchFamily="18" charset="0"/>
              </a:rPr>
              <a:t>with units C/m</a:t>
            </a:r>
            <a:r>
              <a:rPr lang="en-US" sz="3200" baseline="30000" dirty="0">
                <a:latin typeface="Times New Roman" panose="02020603050405020304" pitchFamily="18" charset="0"/>
                <a:cs typeface="Times New Roman" panose="02020603050405020304" pitchFamily="18" charset="0"/>
              </a:rPr>
              <a:t>3</a:t>
            </a:r>
            <a:endParaRPr lang="en-US" sz="3200" i="1" dirty="0">
              <a:latin typeface="Times New Roman" panose="02020603050405020304" pitchFamily="18" charset="0"/>
              <a:cs typeface="Times New Roman" panose="02020603050405020304" pitchFamily="18" charset="0"/>
            </a:endParaRPr>
          </a:p>
          <a:p>
            <a:pPr marL="0" indent="0"/>
            <a:r>
              <a:rPr lang="en-US" sz="3200" b="1" dirty="0">
                <a:latin typeface="Times New Roman" panose="02020603050405020304" pitchFamily="18" charset="0"/>
                <a:cs typeface="Times New Roman" panose="02020603050405020304" pitchFamily="18" charset="0"/>
              </a:rPr>
              <a:t>Surface charge density</a:t>
            </a:r>
            <a:r>
              <a:rPr lang="en-US" sz="3200" dirty="0">
                <a:latin typeface="Times New Roman" panose="02020603050405020304" pitchFamily="18" charset="0"/>
                <a:cs typeface="Times New Roman" panose="02020603050405020304" pitchFamily="18" charset="0"/>
              </a:rPr>
              <a:t>: </a:t>
            </a:r>
          </a:p>
          <a:p>
            <a:pPr marL="0" indent="0"/>
            <a:r>
              <a:rPr lang="en-US" sz="3200" dirty="0">
                <a:latin typeface="Times New Roman" panose="02020603050405020304" pitchFamily="18" charset="0"/>
                <a:cs typeface="Times New Roman" panose="02020603050405020304" pitchFamily="18" charset="0"/>
              </a:rPr>
              <a:t>when a charge is distributed evenly over a surface area</a:t>
            </a:r>
          </a:p>
          <a:p>
            <a:pPr lvl="1" eaLnBrk="1" hangingPunct="1">
              <a:lnSpc>
                <a:spcPct val="90000"/>
              </a:lnSpc>
            </a:pPr>
            <a:r>
              <a:rPr lang="en-US" sz="3200" i="1" dirty="0">
                <a:latin typeface="Times New Roman" panose="02020603050405020304" pitchFamily="18" charset="0"/>
                <a:cs typeface="Times New Roman" panose="02020603050405020304" pitchFamily="18" charset="0"/>
              </a:rPr>
              <a:t>σ</a:t>
            </a: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ea typeface="ヒラギノ角ゴ Pro W3" pitchFamily="80" charset="-128"/>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 </a:t>
            </a:r>
            <a:r>
              <a:rPr lang="en-US" sz="3200" i="1" dirty="0">
                <a:latin typeface="Times New Roman" panose="02020603050405020304" pitchFamily="18" charset="0"/>
                <a:cs typeface="Times New Roman" panose="02020603050405020304" pitchFamily="18" charset="0"/>
              </a:rPr>
              <a:t>Q</a:t>
            </a:r>
            <a:r>
              <a:rPr lang="en-US" sz="3200" dirty="0">
                <a:latin typeface="Times New Roman" panose="02020603050405020304" pitchFamily="18" charset="0"/>
                <a:cs typeface="Times New Roman" panose="02020603050405020304" pitchFamily="18" charset="0"/>
              </a:rPr>
              <a:t> / </a:t>
            </a:r>
            <a:r>
              <a:rPr lang="en-US" sz="3200" i="1" dirty="0">
                <a:latin typeface="Times New Roman" panose="02020603050405020304" pitchFamily="18" charset="0"/>
                <a:cs typeface="Times New Roman" panose="02020603050405020304" pitchFamily="18" charset="0"/>
              </a:rPr>
              <a:t>A </a:t>
            </a:r>
            <a:r>
              <a:rPr lang="en-US" sz="3200" dirty="0">
                <a:latin typeface="Times New Roman" panose="02020603050405020304" pitchFamily="18" charset="0"/>
                <a:cs typeface="Times New Roman" panose="02020603050405020304" pitchFamily="18" charset="0"/>
              </a:rPr>
              <a:t>with units C/m</a:t>
            </a:r>
            <a:r>
              <a:rPr lang="en-US" sz="3200" baseline="30000" dirty="0">
                <a:latin typeface="Times New Roman" panose="02020603050405020304" pitchFamily="18" charset="0"/>
                <a:cs typeface="Times New Roman" panose="02020603050405020304" pitchFamily="18" charset="0"/>
              </a:rPr>
              <a:t>2</a:t>
            </a:r>
            <a:endParaRPr lang="en-US" sz="3200" i="1" dirty="0">
              <a:latin typeface="Times New Roman" panose="02020603050405020304" pitchFamily="18" charset="0"/>
              <a:cs typeface="Times New Roman" panose="02020603050405020304" pitchFamily="18" charset="0"/>
            </a:endParaRPr>
          </a:p>
          <a:p>
            <a:pPr marL="0" indent="0"/>
            <a:r>
              <a:rPr lang="en-US" sz="3200" b="1" dirty="0">
                <a:latin typeface="Times New Roman" panose="02020603050405020304" pitchFamily="18" charset="0"/>
                <a:cs typeface="Times New Roman" panose="02020603050405020304" pitchFamily="18" charset="0"/>
              </a:rPr>
              <a:t>Linear charge density</a:t>
            </a:r>
            <a:r>
              <a:rPr lang="en-US" sz="3200" dirty="0">
                <a:latin typeface="Times New Roman" panose="02020603050405020304" pitchFamily="18" charset="0"/>
                <a:cs typeface="Times New Roman" panose="02020603050405020304" pitchFamily="18" charset="0"/>
              </a:rPr>
              <a:t>: </a:t>
            </a:r>
          </a:p>
          <a:p>
            <a:pPr marL="0" indent="0"/>
            <a:r>
              <a:rPr lang="en-US" sz="3200" dirty="0">
                <a:latin typeface="Times New Roman" panose="02020603050405020304" pitchFamily="18" charset="0"/>
                <a:cs typeface="Times New Roman" panose="02020603050405020304" pitchFamily="18" charset="0"/>
              </a:rPr>
              <a:t>when a charge is distributed along a line</a:t>
            </a:r>
          </a:p>
          <a:p>
            <a:pPr lvl="1" eaLnBrk="1" hangingPunct="1">
              <a:lnSpc>
                <a:spcPct val="90000"/>
              </a:lnSpc>
            </a:pPr>
            <a:r>
              <a:rPr lang="en-US" sz="3200" i="1" dirty="0">
                <a:latin typeface="Times New Roman" panose="02020603050405020304" pitchFamily="18" charset="0"/>
                <a:cs typeface="Times New Roman" panose="02020603050405020304" pitchFamily="18" charset="0"/>
              </a:rPr>
              <a:t>λ</a:t>
            </a: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ea typeface="ヒラギノ角ゴ Pro W3" pitchFamily="80" charset="-128"/>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 </a:t>
            </a:r>
            <a:r>
              <a:rPr lang="en-US" sz="3200" i="1" dirty="0">
                <a:latin typeface="Times New Roman" panose="02020603050405020304" pitchFamily="18" charset="0"/>
                <a:cs typeface="Times New Roman" panose="02020603050405020304" pitchFamily="18" charset="0"/>
              </a:rPr>
              <a:t>Q</a:t>
            </a:r>
            <a:r>
              <a:rPr lang="en-US" sz="3200" dirty="0">
                <a:latin typeface="Times New Roman" panose="02020603050405020304" pitchFamily="18" charset="0"/>
                <a:cs typeface="Times New Roman" panose="02020603050405020304" pitchFamily="18" charset="0"/>
              </a:rPr>
              <a:t> / </a:t>
            </a:r>
            <a:r>
              <a:rPr lang="en-US" sz="3200" i="1" dirty="0">
                <a:latin typeface="Times New Roman" panose="02020603050405020304" pitchFamily="18" charset="0"/>
                <a:ea typeface="ヒラギノ角ゴ Pro W3" pitchFamily="80" charset="-128"/>
                <a:cs typeface="Times New Roman" panose="02020603050405020304" pitchFamily="18" charset="0"/>
              </a:rPr>
              <a:t>ℓ</a:t>
            </a:r>
            <a:r>
              <a:rPr lang="en-US" sz="3200" i="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with units C/m</a:t>
            </a:r>
            <a:endParaRPr lang="en-US" sz="3200" baseline="30000" dirty="0">
              <a:latin typeface="Times New Roman" panose="02020603050405020304" pitchFamily="18" charset="0"/>
              <a:cs typeface="Times New Roman" panose="02020603050405020304" pitchFamily="18" charset="0"/>
            </a:endParaRPr>
          </a:p>
        </p:txBody>
      </p:sp>
      <p:sp>
        <p:nvSpPr>
          <p:cNvPr id="53252" name="TextBox 3"/>
          <p:cNvSpPr txBox="1">
            <a:spLocks noChangeArrowheads="1"/>
          </p:cNvSpPr>
          <p:nvPr/>
        </p:nvSpPr>
        <p:spPr bwMode="auto">
          <a:xfrm>
            <a:off x="4857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23.5</a:t>
            </a:r>
          </a:p>
        </p:txBody>
      </p:sp>
    </p:spTree>
    <p:extLst>
      <p:ext uri="{BB962C8B-B14F-4D97-AF65-F5344CB8AC3E}">
        <p14:creationId xmlns:p14="http://schemas.microsoft.com/office/powerpoint/2010/main" val="141371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97412" y="258762"/>
            <a:ext cx="11397175" cy="685800"/>
          </a:xfrm>
          <a:solidFill>
            <a:schemeClr val="accent1">
              <a:lumMod val="75000"/>
            </a:schemeClr>
          </a:solidFill>
        </p:spPr>
        <p:txBody>
          <a:bodyPr vert="horz" lIns="91440" tIns="45720" rIns="91440" bIns="45720" rtlCol="0" anchor="ctr">
            <a:normAutofit fontScale="90000"/>
          </a:bodyPr>
          <a:lstStyle/>
          <a:p>
            <a:pPr algn="ctr"/>
            <a:r>
              <a:rPr lang="en-US" b="1" dirty="0">
                <a:solidFill>
                  <a:schemeClr val="bg1">
                    <a:lumMod val="95000"/>
                  </a:schemeClr>
                </a:solidFill>
                <a:effectLst>
                  <a:outerShdw blurRad="38100" dist="38100" dir="2700000" algn="tl">
                    <a:srgbClr val="000000">
                      <a:alpha val="43137"/>
                    </a:srgbClr>
                  </a:outerShdw>
                </a:effectLst>
              </a:rPr>
              <a:t>Amount of Charge in a Small Volume</a:t>
            </a:r>
          </a:p>
        </p:txBody>
      </p:sp>
      <p:sp>
        <p:nvSpPr>
          <p:cNvPr id="54275" name="Rectangle 3"/>
          <p:cNvSpPr>
            <a:spLocks noGrp="1" noChangeArrowheads="1"/>
          </p:cNvSpPr>
          <p:nvPr>
            <p:ph idx="1"/>
          </p:nvPr>
        </p:nvSpPr>
        <p:spPr>
          <a:xfrm>
            <a:off x="854613" y="1329531"/>
            <a:ext cx="10515600" cy="4351338"/>
          </a:xfrm>
        </p:spPr>
        <p:txBody>
          <a:bodyPr>
            <a:normAutofit/>
          </a:bodyPr>
          <a:lstStyle/>
          <a:p>
            <a:pPr marL="0" indent="0" algn="just">
              <a:buNone/>
            </a:pPr>
            <a:r>
              <a:rPr lang="en-US" sz="3200" dirty="0">
                <a:latin typeface="Times New Roman" panose="02020603050405020304" pitchFamily="18" charset="0"/>
                <a:cs typeface="Times New Roman" panose="02020603050405020304" pitchFamily="18" charset="0"/>
              </a:rPr>
              <a:t>If the charge is non-uniformly distributed over a volume, surface, or line, the amount of charge, </a:t>
            </a:r>
            <a:r>
              <a:rPr lang="en-US" sz="3200" i="1" dirty="0">
                <a:latin typeface="Times New Roman" panose="02020603050405020304" pitchFamily="18" charset="0"/>
                <a:cs typeface="Times New Roman" panose="02020603050405020304" pitchFamily="18" charset="0"/>
              </a:rPr>
              <a:t>dq</a:t>
            </a:r>
            <a:r>
              <a:rPr lang="en-US" sz="3200" dirty="0">
                <a:latin typeface="Times New Roman" panose="02020603050405020304" pitchFamily="18" charset="0"/>
                <a:cs typeface="Times New Roman" panose="02020603050405020304" pitchFamily="18" charset="0"/>
              </a:rPr>
              <a:t>, is given by</a:t>
            </a:r>
          </a:p>
          <a:p>
            <a:pPr lvl="1" algn="just" eaLnBrk="1" hangingPunct="1"/>
            <a:r>
              <a:rPr lang="en-US" sz="3200" dirty="0">
                <a:latin typeface="Times New Roman" panose="02020603050405020304" pitchFamily="18" charset="0"/>
                <a:cs typeface="Times New Roman" panose="02020603050405020304" pitchFamily="18" charset="0"/>
              </a:rPr>
              <a:t>For the volume: </a:t>
            </a:r>
            <a:r>
              <a:rPr lang="en-US" sz="3200" b="1" i="1" dirty="0">
                <a:latin typeface="Times New Roman" panose="02020603050405020304" pitchFamily="18" charset="0"/>
                <a:cs typeface="Times New Roman" panose="02020603050405020304" pitchFamily="18" charset="0"/>
              </a:rPr>
              <a:t>dq</a:t>
            </a:r>
            <a:r>
              <a:rPr lang="en-US" sz="3200" b="1" dirty="0">
                <a:latin typeface="Times New Roman" panose="02020603050405020304" pitchFamily="18" charset="0"/>
                <a:cs typeface="Times New Roman" panose="02020603050405020304" pitchFamily="18" charset="0"/>
              </a:rPr>
              <a:t> = </a:t>
            </a:r>
            <a:r>
              <a:rPr lang="en-US" sz="3200" b="1" i="1" dirty="0">
                <a:latin typeface="Times New Roman" panose="02020603050405020304" pitchFamily="18" charset="0"/>
                <a:cs typeface="Times New Roman" panose="02020603050405020304" pitchFamily="18" charset="0"/>
              </a:rPr>
              <a:t>ρ</a:t>
            </a:r>
            <a:r>
              <a:rPr lang="en-US" sz="3200" b="1" dirty="0">
                <a:latin typeface="Times New Roman" panose="02020603050405020304" pitchFamily="18" charset="0"/>
                <a:cs typeface="Times New Roman" panose="02020603050405020304" pitchFamily="18" charset="0"/>
              </a:rPr>
              <a:t> </a:t>
            </a:r>
            <a:r>
              <a:rPr lang="en-US" sz="3200" b="1" i="1" dirty="0">
                <a:latin typeface="Times New Roman" panose="02020603050405020304" pitchFamily="18" charset="0"/>
                <a:cs typeface="Times New Roman" panose="02020603050405020304" pitchFamily="18" charset="0"/>
              </a:rPr>
              <a:t>dV</a:t>
            </a:r>
          </a:p>
          <a:p>
            <a:pPr lvl="1" algn="just" eaLnBrk="1" hangingPunct="1"/>
            <a:r>
              <a:rPr lang="en-US" sz="3200" dirty="0">
                <a:latin typeface="Times New Roman" panose="02020603050405020304" pitchFamily="18" charset="0"/>
                <a:cs typeface="Times New Roman" panose="02020603050405020304" pitchFamily="18" charset="0"/>
              </a:rPr>
              <a:t>For the surface: </a:t>
            </a:r>
            <a:r>
              <a:rPr lang="en-US" sz="3200" b="1" i="1" dirty="0">
                <a:latin typeface="Times New Roman" panose="02020603050405020304" pitchFamily="18" charset="0"/>
                <a:cs typeface="Times New Roman" panose="02020603050405020304" pitchFamily="18" charset="0"/>
              </a:rPr>
              <a:t>dq</a:t>
            </a:r>
            <a:r>
              <a:rPr lang="en-US" sz="3200" b="1" dirty="0">
                <a:latin typeface="Times New Roman" panose="02020603050405020304" pitchFamily="18" charset="0"/>
                <a:cs typeface="Times New Roman" panose="02020603050405020304" pitchFamily="18" charset="0"/>
              </a:rPr>
              <a:t> = </a:t>
            </a:r>
            <a:r>
              <a:rPr lang="en-US" sz="3200" b="1" i="1" dirty="0">
                <a:latin typeface="Times New Roman" panose="02020603050405020304" pitchFamily="18" charset="0"/>
                <a:cs typeface="Times New Roman" panose="02020603050405020304" pitchFamily="18" charset="0"/>
              </a:rPr>
              <a:t>σ</a:t>
            </a:r>
            <a:r>
              <a:rPr lang="en-US" sz="3200" b="1" dirty="0">
                <a:latin typeface="Times New Roman" panose="02020603050405020304" pitchFamily="18" charset="0"/>
                <a:cs typeface="Times New Roman" panose="02020603050405020304" pitchFamily="18" charset="0"/>
              </a:rPr>
              <a:t> </a:t>
            </a:r>
            <a:r>
              <a:rPr lang="en-US" sz="3200" b="1" i="1" dirty="0">
                <a:latin typeface="Times New Roman" panose="02020603050405020304" pitchFamily="18" charset="0"/>
                <a:cs typeface="Times New Roman" panose="02020603050405020304" pitchFamily="18" charset="0"/>
              </a:rPr>
              <a:t>dA</a:t>
            </a:r>
          </a:p>
          <a:p>
            <a:pPr lvl="1" algn="just" eaLnBrk="1" hangingPunct="1"/>
            <a:r>
              <a:rPr lang="en-US" sz="3200" dirty="0">
                <a:latin typeface="Times New Roman" panose="02020603050405020304" pitchFamily="18" charset="0"/>
                <a:cs typeface="Times New Roman" panose="02020603050405020304" pitchFamily="18" charset="0"/>
              </a:rPr>
              <a:t>For the length element: </a:t>
            </a:r>
            <a:r>
              <a:rPr lang="en-US" sz="3200" b="1" i="1" dirty="0">
                <a:latin typeface="Times New Roman" panose="02020603050405020304" pitchFamily="18" charset="0"/>
                <a:cs typeface="Times New Roman" panose="02020603050405020304" pitchFamily="18" charset="0"/>
              </a:rPr>
              <a:t>dq</a:t>
            </a:r>
            <a:r>
              <a:rPr lang="en-US" sz="3200" b="1" dirty="0">
                <a:latin typeface="Times New Roman" panose="02020603050405020304" pitchFamily="18" charset="0"/>
                <a:cs typeface="Times New Roman" panose="02020603050405020304" pitchFamily="18" charset="0"/>
              </a:rPr>
              <a:t> = </a:t>
            </a:r>
            <a:r>
              <a:rPr lang="en-US" sz="3200" b="1" i="1" dirty="0">
                <a:latin typeface="Times New Roman" panose="02020603050405020304" pitchFamily="18" charset="0"/>
                <a:cs typeface="Times New Roman" panose="02020603050405020304" pitchFamily="18" charset="0"/>
              </a:rPr>
              <a:t>λ d</a:t>
            </a:r>
            <a:r>
              <a:rPr lang="en-US" sz="3200" b="1" i="1" dirty="0">
                <a:latin typeface="Times New Roman" panose="02020603050405020304" pitchFamily="18" charset="0"/>
                <a:ea typeface="ヒラギノ角ゴ Pro W3" pitchFamily="80" charset="-128"/>
                <a:cs typeface="Times New Roman" panose="02020603050405020304" pitchFamily="18" charset="0"/>
              </a:rPr>
              <a:t>ℓ</a:t>
            </a:r>
            <a:endParaRPr lang="en-US" sz="3200" b="1" i="1" dirty="0">
              <a:latin typeface="Times New Roman" panose="02020603050405020304" pitchFamily="18" charset="0"/>
              <a:cs typeface="Times New Roman" panose="02020603050405020304" pitchFamily="18" charset="0"/>
            </a:endParaRPr>
          </a:p>
        </p:txBody>
      </p:sp>
      <p:sp>
        <p:nvSpPr>
          <p:cNvPr id="54276" name="TextBox 3"/>
          <p:cNvSpPr txBox="1">
            <a:spLocks noChangeArrowheads="1"/>
          </p:cNvSpPr>
          <p:nvPr/>
        </p:nvSpPr>
        <p:spPr bwMode="auto">
          <a:xfrm>
            <a:off x="4857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23.5</a:t>
            </a:r>
          </a:p>
        </p:txBody>
      </p:sp>
    </p:spTree>
    <p:extLst>
      <p:ext uri="{BB962C8B-B14F-4D97-AF65-F5344CB8AC3E}">
        <p14:creationId xmlns:p14="http://schemas.microsoft.com/office/powerpoint/2010/main" val="3705100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393326B-B2DF-492E-BDD1-13283B67CA6C}"/>
              </a:ext>
            </a:extLst>
          </p:cNvPr>
          <p:cNvSpPr>
            <a:spLocks noGrp="1" noChangeArrowheads="1"/>
          </p:cNvSpPr>
          <p:nvPr>
            <p:ph type="title"/>
          </p:nvPr>
        </p:nvSpPr>
        <p:spPr>
          <a:xfrm>
            <a:off x="608822" y="228600"/>
            <a:ext cx="10974355" cy="1015806"/>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Solving Problems:</a:t>
            </a:r>
            <a:br>
              <a:rPr lang="en-US" altLang="en-US" b="1" dirty="0">
                <a:solidFill>
                  <a:schemeClr val="bg1">
                    <a:lumMod val="95000"/>
                  </a:schemeClr>
                </a:solidFill>
                <a:effectLst>
                  <a:outerShdw blurRad="38100" dist="38100" dir="2700000" algn="tl">
                    <a:srgbClr val="000000">
                      <a:alpha val="43137"/>
                    </a:srgbClr>
                  </a:outerShdw>
                </a:effectLst>
              </a:rPr>
            </a:br>
            <a:r>
              <a:rPr lang="en-US" altLang="en-US" b="1" dirty="0">
                <a:solidFill>
                  <a:schemeClr val="bg1">
                    <a:lumMod val="95000"/>
                  </a:schemeClr>
                </a:solidFill>
                <a:effectLst>
                  <a:outerShdw blurRad="38100" dist="38100" dir="2700000" algn="tl">
                    <a:srgbClr val="000000">
                      <a:alpha val="43137"/>
                    </a:srgbClr>
                  </a:outerShdw>
                </a:effectLst>
              </a:rPr>
              <a:t>Electric Forces and Electric Fields</a:t>
            </a:r>
          </a:p>
        </p:txBody>
      </p:sp>
      <p:sp>
        <p:nvSpPr>
          <p:cNvPr id="59395" name="Rectangle 3">
            <a:extLst>
              <a:ext uri="{FF2B5EF4-FFF2-40B4-BE49-F238E27FC236}">
                <a16:creationId xmlns:a16="http://schemas.microsoft.com/office/drawing/2014/main" id="{5C8C0799-8F0B-424A-8E37-833A1E1A1C0E}"/>
              </a:ext>
            </a:extLst>
          </p:cNvPr>
          <p:cNvSpPr>
            <a:spLocks noGrp="1" noChangeArrowheads="1"/>
          </p:cNvSpPr>
          <p:nvPr>
            <p:ph idx="1"/>
          </p:nvPr>
        </p:nvSpPr>
        <p:spPr>
          <a:xfrm>
            <a:off x="895739" y="1548882"/>
            <a:ext cx="10687438" cy="5080518"/>
          </a:xfrm>
        </p:spPr>
        <p:txBody>
          <a:bodyPr>
            <a:normAutofit/>
          </a:bodyPr>
          <a:lstStyle/>
          <a:p>
            <a:pPr algn="just" eaLnBrk="1" hangingPunct="1">
              <a:lnSpc>
                <a:spcPct val="80000"/>
              </a:lnSpc>
            </a:pPr>
            <a:r>
              <a:rPr lang="en-US" altLang="en-US" sz="3200" b="1" dirty="0"/>
              <a:t>Draw a </a:t>
            </a:r>
            <a:r>
              <a:rPr lang="en-US" altLang="en-US" sz="3200" b="1" dirty="0">
                <a:solidFill>
                  <a:schemeClr val="hlink"/>
                </a:solidFill>
              </a:rPr>
              <a:t>diagram</a:t>
            </a:r>
            <a:r>
              <a:rPr lang="en-US" altLang="en-US" sz="3200" b="1" dirty="0"/>
              <a:t> of the charges in the problem</a:t>
            </a:r>
          </a:p>
          <a:p>
            <a:pPr algn="just" eaLnBrk="1" hangingPunct="1">
              <a:lnSpc>
                <a:spcPct val="80000"/>
              </a:lnSpc>
            </a:pPr>
            <a:r>
              <a:rPr lang="en-US" altLang="en-US" sz="3200" b="1" dirty="0"/>
              <a:t>Identify the </a:t>
            </a:r>
            <a:r>
              <a:rPr lang="en-US" altLang="en-US" sz="3200" b="1" dirty="0">
                <a:solidFill>
                  <a:schemeClr val="hlink"/>
                </a:solidFill>
              </a:rPr>
              <a:t>charge of interest</a:t>
            </a:r>
          </a:p>
          <a:p>
            <a:pPr algn="just" eaLnBrk="1" hangingPunct="1">
              <a:lnSpc>
                <a:spcPct val="80000"/>
              </a:lnSpc>
            </a:pPr>
            <a:r>
              <a:rPr lang="en-US" altLang="en-US" sz="3200" b="1" dirty="0"/>
              <a:t>Convert all </a:t>
            </a:r>
            <a:r>
              <a:rPr lang="en-US" altLang="en-US" sz="3200" b="1" dirty="0">
                <a:solidFill>
                  <a:schemeClr val="hlink"/>
                </a:solidFill>
              </a:rPr>
              <a:t>units</a:t>
            </a:r>
            <a:r>
              <a:rPr lang="en-US" altLang="en-US" sz="3200" b="1" dirty="0"/>
              <a:t> to SI</a:t>
            </a:r>
          </a:p>
          <a:p>
            <a:pPr algn="just" eaLnBrk="1" hangingPunct="1">
              <a:lnSpc>
                <a:spcPct val="80000"/>
              </a:lnSpc>
            </a:pPr>
            <a:r>
              <a:rPr lang="en-US" altLang="en-US" sz="3200" b="1" dirty="0"/>
              <a:t>Apply Coulomb’s Law: for each charge, find the force </a:t>
            </a:r>
            <a:r>
              <a:rPr lang="en-US" altLang="en-US" sz="3200" b="1" dirty="0">
                <a:solidFill>
                  <a:schemeClr val="hlink"/>
                </a:solidFill>
              </a:rPr>
              <a:t>on</a:t>
            </a:r>
            <a:r>
              <a:rPr lang="en-US" altLang="en-US" sz="3200" b="1" dirty="0"/>
              <a:t> the charge of interest (determine the magnitude, the direction, and x- and y- components of the force)</a:t>
            </a:r>
          </a:p>
          <a:p>
            <a:pPr algn="just" eaLnBrk="1" hangingPunct="1">
              <a:lnSpc>
                <a:spcPct val="80000"/>
              </a:lnSpc>
            </a:pPr>
            <a:r>
              <a:rPr lang="en-US" altLang="en-US" sz="3200" b="1" dirty="0"/>
              <a:t>Sum all the x- and y- components to obtain the x- and y-components of the resultant force (</a:t>
            </a:r>
            <a:r>
              <a:rPr lang="en-US" altLang="en-US" sz="3200" b="1" dirty="0">
                <a:solidFill>
                  <a:schemeClr val="hlink"/>
                </a:solidFill>
              </a:rPr>
              <a:t>superposition principle</a:t>
            </a:r>
            <a:r>
              <a:rPr lang="en-US" altLang="en-US" sz="3200" b="1" dirty="0"/>
              <a:t>)</a:t>
            </a:r>
          </a:p>
          <a:p>
            <a:pPr algn="just" eaLnBrk="1" hangingPunct="1">
              <a:lnSpc>
                <a:spcPct val="80000"/>
              </a:lnSpc>
            </a:pPr>
            <a:r>
              <a:rPr lang="en-US" altLang="en-US" sz="3200" b="1" dirty="0"/>
              <a:t>Find the </a:t>
            </a:r>
            <a:r>
              <a:rPr lang="en-US" altLang="en-US" sz="3200" b="1" dirty="0">
                <a:solidFill>
                  <a:schemeClr val="hlink"/>
                </a:solidFill>
              </a:rPr>
              <a:t>resultant</a:t>
            </a:r>
            <a:r>
              <a:rPr lang="en-US" altLang="en-US" sz="3200" b="1" dirty="0"/>
              <a:t> force by using the Pythagorean theorem and trigonometry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2AD706F-A1C2-4FC9-A50E-07BD6B5111E9}"/>
              </a:ext>
            </a:extLst>
          </p:cNvPr>
          <p:cNvSpPr>
            <a:spLocks noGrp="1" noChangeArrowheads="1"/>
          </p:cNvSpPr>
          <p:nvPr>
            <p:ph type="title"/>
          </p:nvPr>
        </p:nvSpPr>
        <p:spPr>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Solving Problems with Electric Forces and Electric Fields</a:t>
            </a:r>
          </a:p>
        </p:txBody>
      </p:sp>
      <p:sp>
        <p:nvSpPr>
          <p:cNvPr id="151555" name="Rectangle 3">
            <a:extLst>
              <a:ext uri="{FF2B5EF4-FFF2-40B4-BE49-F238E27FC236}">
                <a16:creationId xmlns:a16="http://schemas.microsoft.com/office/drawing/2014/main" id="{39E4455E-7EC8-41E5-A01D-C9600F0BEE83}"/>
              </a:ext>
            </a:extLst>
          </p:cNvPr>
          <p:cNvSpPr>
            <a:spLocks noGrp="1" noChangeArrowheads="1"/>
          </p:cNvSpPr>
          <p:nvPr>
            <p:ph idx="1"/>
          </p:nvPr>
        </p:nvSpPr>
        <p:spPr>
          <a:xfrm>
            <a:off x="1007706" y="1828800"/>
            <a:ext cx="10346094" cy="4516016"/>
          </a:xfrm>
        </p:spPr>
        <p:txBody>
          <a:bodyPr vert="horz" lIns="91440" tIns="45720" rIns="91440" bIns="45720" rtlCol="0">
            <a:noAutofit/>
          </a:bodyPr>
          <a:lstStyle/>
          <a:p>
            <a:pPr algn="just">
              <a:lnSpc>
                <a:spcPct val="80000"/>
              </a:lnSpc>
            </a:pPr>
            <a:r>
              <a:rPr lang="en-US" altLang="en-US" sz="3600" b="1" dirty="0"/>
              <a:t>To calculate electric fields of point charges:</a:t>
            </a:r>
          </a:p>
          <a:p>
            <a:pPr algn="just">
              <a:lnSpc>
                <a:spcPct val="80000"/>
              </a:lnSpc>
            </a:pPr>
            <a:r>
              <a:rPr lang="en-US" altLang="en-US" sz="3600" b="1" dirty="0"/>
              <a:t>Find the electric field due to the </a:t>
            </a:r>
            <a:r>
              <a:rPr lang="en-US" altLang="en-US" sz="3600" b="1" dirty="0">
                <a:solidFill>
                  <a:schemeClr val="accent5">
                    <a:lumMod val="75000"/>
                  </a:schemeClr>
                </a:solidFill>
              </a:rPr>
              <a:t>individual</a:t>
            </a:r>
            <a:r>
              <a:rPr lang="en-US" altLang="en-US" sz="3600" b="1" dirty="0"/>
              <a:t> charges</a:t>
            </a:r>
          </a:p>
          <a:p>
            <a:pPr algn="just">
              <a:lnSpc>
                <a:spcPct val="80000"/>
              </a:lnSpc>
            </a:pPr>
            <a:r>
              <a:rPr lang="en-US" altLang="en-US" sz="3600" b="1" dirty="0"/>
              <a:t>The </a:t>
            </a:r>
            <a:r>
              <a:rPr lang="en-US" altLang="en-US" sz="3600" b="1" dirty="0">
                <a:solidFill>
                  <a:schemeClr val="accent5">
                    <a:lumMod val="75000"/>
                  </a:schemeClr>
                </a:solidFill>
              </a:rPr>
              <a:t>direction</a:t>
            </a:r>
            <a:r>
              <a:rPr lang="en-US" altLang="en-US" sz="3600" b="1" dirty="0"/>
              <a:t> is given by the direction of the force on a positive test charge</a:t>
            </a:r>
          </a:p>
          <a:p>
            <a:pPr algn="just">
              <a:lnSpc>
                <a:spcPct val="80000"/>
              </a:lnSpc>
            </a:pPr>
            <a:r>
              <a:rPr lang="en-US" altLang="en-US" sz="3600" b="1" dirty="0"/>
              <a:t>The </a:t>
            </a:r>
            <a:r>
              <a:rPr lang="en-US" altLang="en-US" sz="3600" b="1" dirty="0">
                <a:solidFill>
                  <a:schemeClr val="accent5">
                    <a:lumMod val="75000"/>
                  </a:schemeClr>
                </a:solidFill>
              </a:rPr>
              <a:t>superposition principle </a:t>
            </a:r>
            <a:r>
              <a:rPr lang="en-US" altLang="en-US" sz="3600" b="1" dirty="0"/>
              <a:t>can be applied if a group of charges is present</a:t>
            </a:r>
          </a:p>
          <a:p>
            <a:pPr algn="just">
              <a:lnSpc>
                <a:spcPct val="80000"/>
              </a:lnSpc>
            </a:pPr>
            <a:endParaRPr lang="en-US" altLang="en-US" sz="3600" b="1" dirty="0"/>
          </a:p>
          <a:p>
            <a:pPr marL="0" indent="0" algn="just">
              <a:lnSpc>
                <a:spcPct val="80000"/>
              </a:lnSpc>
              <a:buNone/>
            </a:pPr>
            <a:r>
              <a:rPr lang="en-US" altLang="en-US" sz="3600" b="1" dirty="0"/>
              <a:t>Note: The electric field exists whether or not there is a test charge present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5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5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609600" y="274638"/>
            <a:ext cx="10820400" cy="7159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The Electric Field Due to a Charged Rod</a:t>
            </a:r>
          </a:p>
        </p:txBody>
      </p:sp>
      <p:sp>
        <p:nvSpPr>
          <p:cNvPr id="3" name="Content Placeholder 2"/>
          <p:cNvSpPr>
            <a:spLocks noGrp="1"/>
          </p:cNvSpPr>
          <p:nvPr>
            <p:ph idx="1"/>
          </p:nvPr>
        </p:nvSpPr>
        <p:spPr>
          <a:xfrm>
            <a:off x="609600" y="1143000"/>
            <a:ext cx="10915650" cy="5486400"/>
          </a:xfrm>
        </p:spPr>
        <p:txBody>
          <a:bodyPr/>
          <a:lstStyle/>
          <a:p>
            <a:pPr marL="0" indent="0">
              <a:buNone/>
            </a:pPr>
            <a:r>
              <a:rPr lang="en-US" altLang="en-US" dirty="0"/>
              <a:t>A rod of length    has a uniform positive charge per unit length    and a total charge    . Calculate the electric field at a point     that is located along the long axis of the rod and a distance </a:t>
            </a:r>
            <a:r>
              <a:rPr lang="en-US" altLang="en-US" i="1" dirty="0"/>
              <a:t>a</a:t>
            </a:r>
            <a:r>
              <a:rPr lang="en-US" altLang="en-US" dirty="0"/>
              <a:t> from one end,</a:t>
            </a:r>
          </a:p>
        </p:txBody>
      </p:sp>
      <p:graphicFrame>
        <p:nvGraphicFramePr>
          <p:cNvPr id="47108" name="Object 4"/>
          <p:cNvGraphicFramePr>
            <a:graphicFrameLocks noChangeAspect="1"/>
          </p:cNvGraphicFramePr>
          <p:nvPr/>
        </p:nvGraphicFramePr>
        <p:xfrm>
          <a:off x="2876550" y="1219200"/>
          <a:ext cx="476250" cy="381000"/>
        </p:xfrm>
        <a:graphic>
          <a:graphicData uri="http://schemas.openxmlformats.org/presentationml/2006/ole">
            <mc:AlternateContent xmlns:mc="http://schemas.openxmlformats.org/markup-compatibility/2006">
              <mc:Choice xmlns:v="urn:schemas-microsoft-com:vml" Requires="v">
                <p:oleObj name="Equation" r:id="rId2" imgW="114102" imgH="177492" progId="Equation.3">
                  <p:embed/>
                </p:oleObj>
              </mc:Choice>
              <mc:Fallback>
                <p:oleObj name="Equation" r:id="rId2" imgW="114102" imgH="177492" progId="Equation.3">
                  <p:embed/>
                  <p:pic>
                    <p:nvPicPr>
                      <p:cNvPr id="4710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550" y="1219200"/>
                        <a:ext cx="476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9" name="Object 5"/>
          <p:cNvGraphicFramePr>
            <a:graphicFrameLocks noChangeAspect="1"/>
          </p:cNvGraphicFramePr>
          <p:nvPr/>
        </p:nvGraphicFramePr>
        <p:xfrm>
          <a:off x="9677400" y="1219200"/>
          <a:ext cx="381000" cy="381000"/>
        </p:xfrm>
        <a:graphic>
          <a:graphicData uri="http://schemas.openxmlformats.org/presentationml/2006/ole">
            <mc:AlternateContent xmlns:mc="http://schemas.openxmlformats.org/markup-compatibility/2006">
              <mc:Choice xmlns:v="urn:schemas-microsoft-com:vml" Requires="v">
                <p:oleObj name="Equation" r:id="rId4" imgW="139579" imgH="177646" progId="Equation.3">
                  <p:embed/>
                </p:oleObj>
              </mc:Choice>
              <mc:Fallback>
                <p:oleObj name="Equation" r:id="rId4" imgW="139579" imgH="177646" progId="Equation.3">
                  <p:embed/>
                  <p:pic>
                    <p:nvPicPr>
                      <p:cNvPr id="4710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12192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0" name="Object 6"/>
          <p:cNvGraphicFramePr>
            <a:graphicFrameLocks noChangeAspect="1"/>
          </p:cNvGraphicFramePr>
          <p:nvPr/>
        </p:nvGraphicFramePr>
        <p:xfrm>
          <a:off x="2438400" y="1524000"/>
          <a:ext cx="381000" cy="457200"/>
        </p:xfrm>
        <a:graphic>
          <a:graphicData uri="http://schemas.openxmlformats.org/presentationml/2006/ole">
            <mc:AlternateContent xmlns:mc="http://schemas.openxmlformats.org/markup-compatibility/2006">
              <mc:Choice xmlns:v="urn:schemas-microsoft-com:vml" Requires="v">
                <p:oleObj name="Equation" r:id="rId6" imgW="152268" imgH="203024" progId="Equation.3">
                  <p:embed/>
                </p:oleObj>
              </mc:Choice>
              <mc:Fallback>
                <p:oleObj name="Equation" r:id="rId6" imgW="152268" imgH="203024" progId="Equation.3">
                  <p:embed/>
                  <p:pic>
                    <p:nvPicPr>
                      <p:cNvPr id="4711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524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1" name="Object 7"/>
          <p:cNvGraphicFramePr>
            <a:graphicFrameLocks noChangeAspect="1"/>
          </p:cNvGraphicFramePr>
          <p:nvPr/>
        </p:nvGraphicFramePr>
        <p:xfrm>
          <a:off x="8153400" y="1524000"/>
          <a:ext cx="571500" cy="381000"/>
        </p:xfrm>
        <a:graphic>
          <a:graphicData uri="http://schemas.openxmlformats.org/presentationml/2006/ole">
            <mc:AlternateContent xmlns:mc="http://schemas.openxmlformats.org/markup-compatibility/2006">
              <mc:Choice xmlns:v="urn:schemas-microsoft-com:vml" Requires="v">
                <p:oleObj name="Equation" r:id="rId8" imgW="152268" imgH="164957" progId="Equation.3">
                  <p:embed/>
                </p:oleObj>
              </mc:Choice>
              <mc:Fallback>
                <p:oleObj name="Equation" r:id="rId8" imgW="152268" imgH="164957" progId="Equation.3">
                  <p:embed/>
                  <p:pic>
                    <p:nvPicPr>
                      <p:cNvPr id="4711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3400" y="1524000"/>
                        <a:ext cx="571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5783"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2" y="2514600"/>
            <a:ext cx="6807993"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7113" name="Object 8"/>
          <p:cNvGraphicFramePr>
            <a:graphicFrameLocks noChangeAspect="1"/>
          </p:cNvGraphicFramePr>
          <p:nvPr/>
        </p:nvGraphicFramePr>
        <p:xfrm>
          <a:off x="6024566" y="3321050"/>
          <a:ext cx="142875" cy="215900"/>
        </p:xfrm>
        <a:graphic>
          <a:graphicData uri="http://schemas.openxmlformats.org/presentationml/2006/ole">
            <mc:AlternateContent xmlns:mc="http://schemas.openxmlformats.org/markup-compatibility/2006">
              <mc:Choice xmlns:v="urn:schemas-microsoft-com:vml" Requires="v">
                <p:oleObj name="Equation" r:id="rId11" imgW="114151" imgH="215619" progId="Equation.3">
                  <p:embed/>
                </p:oleObj>
              </mc:Choice>
              <mc:Fallback>
                <p:oleObj name="Equation" r:id="rId11" imgW="114151" imgH="215619" progId="Equation.3">
                  <p:embed/>
                  <p:pic>
                    <p:nvPicPr>
                      <p:cNvPr id="47113"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4566"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nvGraphicFramePr>
        <p:xfrm>
          <a:off x="1066832" y="2743200"/>
          <a:ext cx="3252391" cy="806450"/>
        </p:xfrm>
        <a:graphic>
          <a:graphicData uri="http://schemas.openxmlformats.org/presentationml/2006/ole">
            <mc:AlternateContent xmlns:mc="http://schemas.openxmlformats.org/markup-compatibility/2006">
              <mc:Choice xmlns:v="urn:schemas-microsoft-com:vml" Requires="v">
                <p:oleObj name="Equation" r:id="rId13" imgW="1269449" imgH="393529" progId="Equation.3">
                  <p:embed/>
                </p:oleObj>
              </mc:Choice>
              <mc:Fallback>
                <p:oleObj name="Equation" r:id="rId13" imgW="1269449" imgH="393529" progId="Equation.3">
                  <p:embed/>
                  <p:pic>
                    <p:nvPicPr>
                      <p:cNvPr id="1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6832" y="2743200"/>
                        <a:ext cx="3252391"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nvGraphicFramePr>
        <p:xfrm>
          <a:off x="1066800" y="3733851"/>
          <a:ext cx="2476500" cy="1090613"/>
        </p:xfrm>
        <a:graphic>
          <a:graphicData uri="http://schemas.openxmlformats.org/presentationml/2006/ole">
            <mc:AlternateContent xmlns:mc="http://schemas.openxmlformats.org/markup-compatibility/2006">
              <mc:Choice xmlns:v="urn:schemas-microsoft-com:vml" Requires="v">
                <p:oleObj name="Equation" r:id="rId15" imgW="876300" imgH="482600" progId="Equation.3">
                  <p:embed/>
                </p:oleObj>
              </mc:Choice>
              <mc:Fallback>
                <p:oleObj name="Equation" r:id="rId15" imgW="876300" imgH="482600" progId="Equation.3">
                  <p:embed/>
                  <p:pic>
                    <p:nvPicPr>
                      <p:cNvPr id="11"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6800" y="3733851"/>
                        <a:ext cx="247650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nvGraphicFramePr>
        <p:xfrm>
          <a:off x="1047750" y="5011788"/>
          <a:ext cx="4286250" cy="1008063"/>
        </p:xfrm>
        <a:graphic>
          <a:graphicData uri="http://schemas.openxmlformats.org/presentationml/2006/ole">
            <mc:AlternateContent xmlns:mc="http://schemas.openxmlformats.org/markup-compatibility/2006">
              <mc:Choice xmlns:v="urn:schemas-microsoft-com:vml" Requires="v">
                <p:oleObj name="Equation" r:id="rId17" imgW="1727200" imgH="508000" progId="Equation.3">
                  <p:embed/>
                </p:oleObj>
              </mc:Choice>
              <mc:Fallback>
                <p:oleObj name="Equation" r:id="rId17" imgW="1727200" imgH="508000" progId="Equation.3">
                  <p:embed/>
                  <p:pic>
                    <p:nvPicPr>
                      <p:cNvPr id="12"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7750" y="5011788"/>
                        <a:ext cx="428625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5488815" y="5105400"/>
          <a:ext cx="5083969" cy="909638"/>
        </p:xfrm>
        <a:graphic>
          <a:graphicData uri="http://schemas.openxmlformats.org/presentationml/2006/ole">
            <mc:AlternateContent xmlns:mc="http://schemas.openxmlformats.org/markup-compatibility/2006">
              <mc:Choice xmlns:v="urn:schemas-microsoft-com:vml" Requires="v">
                <p:oleObj name="Equation" r:id="rId19" imgW="1930400" imgH="431800" progId="Equation.3">
                  <p:embed/>
                </p:oleObj>
              </mc:Choice>
              <mc:Fallback>
                <p:oleObj name="Equation" r:id="rId19" imgW="1930400" imgH="431800" progId="Equation.3">
                  <p:embed/>
                  <p:pic>
                    <p:nvPicPr>
                      <p:cNvPr id="14" name="Object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88815" y="5105400"/>
                        <a:ext cx="5083969"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75783"/>
                                        </p:tgtEl>
                                        <p:attrNameLst>
                                          <p:attrName>style.visibility</p:attrName>
                                        </p:attrNameLst>
                                      </p:cBhvr>
                                      <p:to>
                                        <p:strVal val="visible"/>
                                      </p:to>
                                    </p:set>
                                    <p:animEffect transition="in" filter="wipe(down)">
                                      <p:cBhvr>
                                        <p:cTn id="12" dur="500"/>
                                        <p:tgtEl>
                                          <p:spTgt spid="757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a:xfrm>
            <a:off x="609634" y="260404"/>
            <a:ext cx="10643782" cy="806435"/>
          </a:xfrm>
          <a:solidFill>
            <a:schemeClr val="accent1">
              <a:lumMod val="75000"/>
            </a:schemeClr>
          </a:solidFill>
        </p:spPr>
        <p:txBody>
          <a:bodyPr vert="horz" lIns="91440" tIns="45720" rIns="91440" bIns="45720" rtlCol="0" anchor="ctr">
            <a:normAutofit/>
          </a:bodyPr>
          <a:lstStyle/>
          <a:p>
            <a:pPr algn="ctr"/>
            <a:r>
              <a:rPr lang="en-US" altLang="zh-TW" b="1" dirty="0">
                <a:solidFill>
                  <a:schemeClr val="bg1">
                    <a:lumMod val="95000"/>
                  </a:schemeClr>
                </a:solidFill>
                <a:effectLst>
                  <a:outerShdw blurRad="38100" dist="38100" dir="2700000" algn="tl">
                    <a:srgbClr val="000000">
                      <a:alpha val="43137"/>
                    </a:srgbClr>
                  </a:outerShdw>
                </a:effectLst>
              </a:rPr>
              <a:t>Example.  Charged Ring</a:t>
            </a:r>
            <a:endParaRPr lang="zh-TW" altLang="en-US" b="1" dirty="0">
              <a:solidFill>
                <a:schemeClr val="bg1">
                  <a:lumMod val="95000"/>
                </a:schemeClr>
              </a:solidFill>
              <a:effectLst>
                <a:outerShdw blurRad="38100" dist="38100" dir="2700000" algn="tl">
                  <a:srgbClr val="000000">
                    <a:alpha val="43137"/>
                  </a:srgbClr>
                </a:outerShdw>
              </a:effectLst>
            </a:endParaRPr>
          </a:p>
        </p:txBody>
      </p:sp>
      <p:sp>
        <p:nvSpPr>
          <p:cNvPr id="16392" name="文字方塊 2"/>
          <p:cNvSpPr txBox="1">
            <a:spLocks noChangeArrowheads="1"/>
          </p:cNvSpPr>
          <p:nvPr/>
        </p:nvSpPr>
        <p:spPr bwMode="auto">
          <a:xfrm>
            <a:off x="609633" y="1214440"/>
            <a:ext cx="10667999" cy="14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2000" b="0" dirty="0">
                <a:ea typeface="新細明體" pitchFamily="18" charset="-120"/>
              </a:rPr>
              <a:t>A ring of radius a carries a uniformly distributed positive total charge </a:t>
            </a:r>
            <a:r>
              <a:rPr kumimoji="1" lang="en-US" altLang="zh-TW" sz="2000" b="0" i="1" dirty="0">
                <a:ea typeface="新細明體" pitchFamily="18" charset="-120"/>
              </a:rPr>
              <a:t>Q</a:t>
            </a:r>
            <a:r>
              <a:rPr kumimoji="1" lang="en-US" altLang="zh-TW" sz="2000" b="0" dirty="0">
                <a:ea typeface="新細明體" pitchFamily="18" charset="-120"/>
              </a:rPr>
              <a:t>. Calculate the electric field due to the ring at a point P lying a distance x from its center along the central axis perpendicular to the plane of the ring.</a:t>
            </a:r>
            <a:endParaRPr kumimoji="1" lang="zh-TW" altLang="en-US" sz="2000" b="0" dirty="0">
              <a:ea typeface="新細明體" pitchFamily="18" charset="-120"/>
            </a:endParaRPr>
          </a:p>
        </p:txBody>
      </p:sp>
      <p:sp>
        <p:nvSpPr>
          <p:cNvPr id="16394" name="文字方塊 4"/>
          <p:cNvSpPr txBox="1">
            <a:spLocks noChangeArrowheads="1"/>
          </p:cNvSpPr>
          <p:nvPr/>
        </p:nvSpPr>
        <p:spPr bwMode="auto">
          <a:xfrm>
            <a:off x="5105400" y="2571750"/>
            <a:ext cx="652700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dirty="0">
                <a:ea typeface="新細明體" pitchFamily="18" charset="-120"/>
              </a:rPr>
              <a:t>By symmetry, </a:t>
            </a:r>
            <a:r>
              <a:rPr kumimoji="1" lang="en-US" altLang="zh-TW" sz="1800" dirty="0">
                <a:ea typeface="新細明體" pitchFamily="18" charset="-120"/>
              </a:rPr>
              <a:t>E </a:t>
            </a:r>
            <a:r>
              <a:rPr kumimoji="1" lang="en-US" altLang="zh-TW" sz="1800" b="0" dirty="0">
                <a:ea typeface="新細明體" pitchFamily="18" charset="-120"/>
              </a:rPr>
              <a:t>has only axial (x-) component. </a:t>
            </a:r>
            <a:endParaRPr kumimoji="1" lang="zh-TW" altLang="en-US" sz="1800" b="0" dirty="0">
              <a:ea typeface="新細明體" pitchFamily="18" charset="-120"/>
            </a:endParaRPr>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54" y="2756694"/>
            <a:ext cx="3700448" cy="3023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662" y="3096145"/>
            <a:ext cx="5997543" cy="1172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33" y="4038600"/>
            <a:ext cx="5486399" cy="1569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8562" y="5410200"/>
            <a:ext cx="7851963" cy="132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882000" y="6296040"/>
              <a:ext cx="7431120" cy="36000"/>
            </p14:xfrm>
          </p:contentPart>
        </mc:Choice>
        <mc:Fallback xmlns="">
          <p:pic>
            <p:nvPicPr>
              <p:cNvPr id="6" name="Ink 5"/>
              <p:cNvPicPr/>
              <p:nvPr/>
            </p:nvPicPr>
            <p:blipFill>
              <a:blip r:embed="rId7"/>
              <a:stretch>
                <a:fillRect/>
              </a:stretch>
            </p:blipFill>
            <p:spPr>
              <a:xfrm>
                <a:off x="3872640" y="6286680"/>
                <a:ext cx="7449840" cy="54720"/>
              </a:xfrm>
              <a:prstGeom prst="rect">
                <a:avLst/>
              </a:prstGeom>
            </p:spPr>
          </p:pic>
        </mc:Fallback>
      </mc:AlternateContent>
    </p:spTree>
    <p:extLst>
      <p:ext uri="{BB962C8B-B14F-4D97-AF65-F5344CB8AC3E}">
        <p14:creationId xmlns:p14="http://schemas.microsoft.com/office/powerpoint/2010/main" val="27001336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392">
                                            <p:txEl>
                                              <p:pRg st="0" end="0"/>
                                            </p:txEl>
                                          </p:spTgt>
                                        </p:tgtEl>
                                        <p:attrNameLst>
                                          <p:attrName>style.visibility</p:attrName>
                                        </p:attrNameLst>
                                      </p:cBhvr>
                                      <p:to>
                                        <p:strVal val="visible"/>
                                      </p:to>
                                    </p:set>
                                    <p:animEffect transition="in" filter="box(in)">
                                      <p:cBhvr>
                                        <p:cTn id="7" dur="500"/>
                                        <p:tgtEl>
                                          <p:spTgt spid="163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394"/>
                                        </p:tgtEl>
                                        <p:attrNameLst>
                                          <p:attrName>style.visibility</p:attrName>
                                        </p:attrNameLst>
                                      </p:cBhvr>
                                      <p:to>
                                        <p:strVal val="visible"/>
                                      </p:to>
                                    </p:set>
                                    <p:animEffect transition="in" filter="box(in)">
                                      <p:cBhvr>
                                        <p:cTn id="12"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a:xfrm>
            <a:off x="609634" y="260404"/>
            <a:ext cx="10643782" cy="730235"/>
          </a:xfrm>
          <a:solidFill>
            <a:schemeClr val="accent1">
              <a:lumMod val="75000"/>
            </a:schemeClr>
          </a:solidFill>
        </p:spPr>
        <p:txBody>
          <a:bodyPr vert="horz" lIns="91440" tIns="45720" rIns="91440" bIns="45720" rtlCol="0" anchor="ctr">
            <a:normAutofit/>
          </a:bodyPr>
          <a:lstStyle/>
          <a:p>
            <a:pPr algn="ctr"/>
            <a:r>
              <a:rPr lang="en-US" altLang="zh-TW" b="1" dirty="0">
                <a:solidFill>
                  <a:schemeClr val="bg1">
                    <a:lumMod val="95000"/>
                  </a:schemeClr>
                </a:solidFill>
                <a:effectLst>
                  <a:outerShdw blurRad="38100" dist="38100" dir="2700000" algn="tl">
                    <a:srgbClr val="000000">
                      <a:alpha val="43137"/>
                    </a:srgbClr>
                  </a:outerShdw>
                </a:effectLst>
              </a:rPr>
              <a:t>Example.  Charged Ring</a:t>
            </a:r>
            <a:endParaRPr lang="zh-TW" altLang="en-US" b="1" dirty="0">
              <a:solidFill>
                <a:schemeClr val="bg1">
                  <a:lumMod val="95000"/>
                </a:schemeClr>
              </a:solidFill>
              <a:effectLst>
                <a:outerShdw blurRad="38100" dist="38100" dir="2700000" algn="tl">
                  <a:srgbClr val="000000">
                    <a:alpha val="43137"/>
                  </a:srgbClr>
                </a:outerShdw>
              </a:effectLst>
            </a:endParaRPr>
          </a:p>
        </p:txBody>
      </p:sp>
      <p:sp>
        <p:nvSpPr>
          <p:cNvPr id="16392" name="文字方塊 2"/>
          <p:cNvSpPr txBox="1">
            <a:spLocks noChangeArrowheads="1"/>
          </p:cNvSpPr>
          <p:nvPr/>
        </p:nvSpPr>
        <p:spPr bwMode="auto">
          <a:xfrm>
            <a:off x="609633" y="1214440"/>
            <a:ext cx="10667999" cy="14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2000" b="0" dirty="0">
                <a:ea typeface="新細明體" pitchFamily="18" charset="-120"/>
              </a:rPr>
              <a:t>A ring of radius a carries a uniformly distributed positive total charge </a:t>
            </a:r>
            <a:r>
              <a:rPr kumimoji="1" lang="en-US" altLang="zh-TW" sz="2000" b="0" i="1" dirty="0">
                <a:ea typeface="新細明體" pitchFamily="18" charset="-120"/>
              </a:rPr>
              <a:t>Q</a:t>
            </a:r>
            <a:r>
              <a:rPr kumimoji="1" lang="en-US" altLang="zh-TW" sz="2000" b="0" dirty="0">
                <a:ea typeface="新細明體" pitchFamily="18" charset="-120"/>
              </a:rPr>
              <a:t>. Calculate the electric field due to the ring at a point P lying a distance x from its center along the central axis perpendicular to the plane of the ring.</a:t>
            </a:r>
            <a:endParaRPr kumimoji="1" lang="zh-TW" altLang="en-US" sz="2000" b="0" dirty="0">
              <a:ea typeface="新細明體" pitchFamily="18" charset="-120"/>
            </a:endParaRPr>
          </a:p>
        </p:txBody>
      </p:sp>
      <p:sp>
        <p:nvSpPr>
          <p:cNvPr id="16394" name="文字方塊 4"/>
          <p:cNvSpPr txBox="1">
            <a:spLocks noChangeArrowheads="1"/>
          </p:cNvSpPr>
          <p:nvPr/>
        </p:nvSpPr>
        <p:spPr bwMode="auto">
          <a:xfrm>
            <a:off x="5105400" y="2571750"/>
            <a:ext cx="652700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dirty="0">
                <a:ea typeface="新細明體" pitchFamily="18" charset="-120"/>
              </a:rPr>
              <a:t>By symmetry, </a:t>
            </a:r>
            <a:r>
              <a:rPr kumimoji="1" lang="en-US" altLang="zh-TW" sz="1800" dirty="0">
                <a:ea typeface="新細明體" pitchFamily="18" charset="-120"/>
              </a:rPr>
              <a:t>E </a:t>
            </a:r>
            <a:r>
              <a:rPr kumimoji="1" lang="en-US" altLang="zh-TW" sz="1800" b="0" dirty="0">
                <a:ea typeface="新細明體" pitchFamily="18" charset="-120"/>
              </a:rPr>
              <a:t>has only axial (x-) component. </a:t>
            </a:r>
            <a:endParaRPr kumimoji="1" lang="zh-TW" altLang="en-US" sz="1800" b="0" dirty="0">
              <a:ea typeface="新細明體" pitchFamily="18" charset="-120"/>
            </a:endParaRPr>
          </a:p>
        </p:txBody>
      </p:sp>
      <p:graphicFrame>
        <p:nvGraphicFramePr>
          <p:cNvPr id="6" name="Object 2"/>
          <p:cNvGraphicFramePr>
            <a:graphicFrameLocks noChangeAspect="1"/>
          </p:cNvGraphicFramePr>
          <p:nvPr/>
        </p:nvGraphicFramePr>
        <p:xfrm>
          <a:off x="5099809" y="3212315"/>
          <a:ext cx="2125698" cy="645319"/>
        </p:xfrm>
        <a:graphic>
          <a:graphicData uri="http://schemas.openxmlformats.org/presentationml/2006/ole">
            <mc:AlternateContent xmlns:mc="http://schemas.openxmlformats.org/markup-compatibility/2006">
              <mc:Choice xmlns:v="urn:schemas-microsoft-com:vml" Requires="v">
                <p:oleObj name="Equation" r:id="rId2" imgW="850531" imgH="317362" progId="Equation.DSMT4">
                  <p:embed/>
                </p:oleObj>
              </mc:Choice>
              <mc:Fallback>
                <p:oleObj name="Equation" r:id="rId2" imgW="850531" imgH="317362" progId="Equation.DSMT4">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809" y="3212315"/>
                        <a:ext cx="2125698" cy="645319"/>
                      </a:xfrm>
                      <a:prstGeom prst="rect">
                        <a:avLst/>
                      </a:prstGeom>
                      <a:noFill/>
                      <a:ln>
                        <a:noFill/>
                      </a:ln>
                      <a:effectLst/>
                    </p:spPr>
                  </p:pic>
                </p:oleObj>
              </mc:Fallback>
            </mc:AlternateContent>
          </a:graphicData>
        </a:graphic>
      </p:graphicFrame>
      <p:graphicFrame>
        <p:nvGraphicFramePr>
          <p:cNvPr id="7" name="Object 3"/>
          <p:cNvGraphicFramePr>
            <a:graphicFrameLocks noChangeAspect="1"/>
          </p:cNvGraphicFramePr>
          <p:nvPr/>
        </p:nvGraphicFramePr>
        <p:xfrm>
          <a:off x="7201887" y="3003157"/>
          <a:ext cx="2699563" cy="923129"/>
        </p:xfrm>
        <a:graphic>
          <a:graphicData uri="http://schemas.openxmlformats.org/presentationml/2006/ole">
            <mc:AlternateContent xmlns:mc="http://schemas.openxmlformats.org/markup-compatibility/2006">
              <mc:Choice xmlns:v="urn:schemas-microsoft-com:vml" Requires="v">
                <p:oleObj name="Equation" r:id="rId4" imgW="1028254" imgH="431613" progId="Equation.DSMT4">
                  <p:embed/>
                </p:oleObj>
              </mc:Choice>
              <mc:Fallback>
                <p:oleObj name="Equation" r:id="rId4" imgW="1028254" imgH="431613" progId="Equation.DSMT4">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1887" y="3003157"/>
                        <a:ext cx="2699563" cy="923129"/>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nvGraphicFramePr>
        <p:xfrm>
          <a:off x="5306826" y="3975183"/>
          <a:ext cx="2976948" cy="915984"/>
        </p:xfrm>
        <a:graphic>
          <a:graphicData uri="http://schemas.openxmlformats.org/presentationml/2006/ole">
            <mc:AlternateContent xmlns:mc="http://schemas.openxmlformats.org/markup-compatibility/2006">
              <mc:Choice xmlns:v="urn:schemas-microsoft-com:vml" Requires="v">
                <p:oleObj name="Equation" r:id="rId6" imgW="1346200" imgH="508000" progId="Equation.DSMT4">
                  <p:embed/>
                </p:oleObj>
              </mc:Choice>
              <mc:Fallback>
                <p:oleObj name="Equation" r:id="rId6" imgW="1346200" imgH="508000" progId="Equation.DSMT4">
                  <p:embed/>
                  <p:pic>
                    <p:nvPicPr>
                      <p:cNvPr id="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6826" y="3975183"/>
                        <a:ext cx="2976948" cy="915984"/>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nvGraphicFramePr>
        <p:xfrm>
          <a:off x="8306048" y="4036270"/>
          <a:ext cx="2057153" cy="975597"/>
        </p:xfrm>
        <a:graphic>
          <a:graphicData uri="http://schemas.openxmlformats.org/presentationml/2006/ole">
            <mc:AlternateContent xmlns:mc="http://schemas.openxmlformats.org/markup-compatibility/2006">
              <mc:Choice xmlns:v="urn:schemas-microsoft-com:vml" Requires="v">
                <p:oleObj name="Equation" r:id="rId8" imgW="876300" imgH="508000" progId="Equation.DSMT4">
                  <p:embed/>
                </p:oleObj>
              </mc:Choice>
              <mc:Fallback>
                <p:oleObj name="Equation" r:id="rId8" imgW="876300" imgH="508000" progId="Equation.DSMT4">
                  <p:embed/>
                  <p:pic>
                    <p:nvPicPr>
                      <p:cNvPr id="9"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6048" y="4036270"/>
                        <a:ext cx="2057153" cy="975597"/>
                      </a:xfrm>
                      <a:prstGeom prst="rect">
                        <a:avLst/>
                      </a:prstGeom>
                      <a:noFill/>
                      <a:ln>
                        <a:noFill/>
                      </a:ln>
                      <a:effectLst/>
                    </p:spPr>
                  </p:pic>
                </p:oleObj>
              </mc:Fallback>
            </mc:AlternateContent>
          </a:graphicData>
        </a:graphic>
      </p:graphicFrame>
      <p:graphicFrame>
        <p:nvGraphicFramePr>
          <p:cNvPr id="10" name="Object 6"/>
          <p:cNvGraphicFramePr>
            <a:graphicFrameLocks noChangeAspect="1"/>
          </p:cNvGraphicFramePr>
          <p:nvPr/>
        </p:nvGraphicFramePr>
        <p:xfrm>
          <a:off x="4371486" y="5367338"/>
          <a:ext cx="2715115" cy="1033462"/>
        </p:xfrm>
        <a:graphic>
          <a:graphicData uri="http://schemas.openxmlformats.org/presentationml/2006/ole">
            <mc:AlternateContent xmlns:mc="http://schemas.openxmlformats.org/markup-compatibility/2006">
              <mc:Choice xmlns:v="urn:schemas-microsoft-com:vml" Requires="v">
                <p:oleObj name="Equation" r:id="rId10" imgW="1091726" imgH="507780" progId="Equation.DSMT4">
                  <p:embed/>
                </p:oleObj>
              </mc:Choice>
              <mc:Fallback>
                <p:oleObj name="Equation" r:id="rId10" imgW="1091726" imgH="507780" progId="Equation.DSMT4">
                  <p:embed/>
                  <p:pic>
                    <p:nvPicPr>
                      <p:cNvPr id="1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71486" y="5367338"/>
                        <a:ext cx="2715115" cy="1033462"/>
                      </a:xfrm>
                      <a:prstGeom prst="rect">
                        <a:avLst/>
                      </a:prstGeom>
                      <a:noFill/>
                      <a:ln w="9525">
                        <a:solidFill>
                          <a:srgbClr val="800000"/>
                        </a:solidFill>
                        <a:miter lim="800000"/>
                        <a:headEnd/>
                        <a:tailEnd/>
                      </a:ln>
                      <a:effectLst/>
                    </p:spPr>
                  </p:pic>
                </p:oleObj>
              </mc:Fallback>
            </mc:AlternateContent>
          </a:graphicData>
        </a:graphic>
      </p:graphicFrame>
      <p:sp>
        <p:nvSpPr>
          <p:cNvPr id="16395" name="文字方塊 10"/>
          <p:cNvSpPr txBox="1">
            <a:spLocks noChangeArrowheads="1"/>
          </p:cNvSpPr>
          <p:nvPr/>
        </p:nvSpPr>
        <p:spPr bwMode="auto">
          <a:xfrm>
            <a:off x="7333060" y="5410200"/>
            <a:ext cx="455414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dirty="0">
                <a:ea typeface="新細明體" pitchFamily="18" charset="-120"/>
              </a:rPr>
              <a:t>On axis of uniformly charged ring</a:t>
            </a:r>
            <a:endParaRPr kumimoji="1" lang="zh-TW" altLang="en-US" sz="1800" b="0" dirty="0">
              <a:ea typeface="新細明體" pitchFamily="18" charset="-120"/>
            </a:endParaRPr>
          </a:p>
        </p:txBody>
      </p:sp>
      <p:pic>
        <p:nvPicPr>
          <p:cNvPr id="48239" name="Picture 1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762" y="2979738"/>
            <a:ext cx="3743203"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3">
            <p14:nvContentPartPr>
              <p14:cNvPr id="4" name="Ink 3"/>
              <p14:cNvContentPartPr/>
              <p14:nvPr/>
            </p14:nvContentPartPr>
            <p14:xfrm>
              <a:off x="4051920" y="5688720"/>
              <a:ext cx="3840480" cy="625680"/>
            </p14:xfrm>
          </p:contentPart>
        </mc:Choice>
        <mc:Fallback xmlns="">
          <p:pic>
            <p:nvPicPr>
              <p:cNvPr id="4" name="Ink 3"/>
              <p:cNvPicPr/>
              <p:nvPr/>
            </p:nvPicPr>
            <p:blipFill>
              <a:blip r:embed="rId14"/>
              <a:stretch>
                <a:fillRect/>
              </a:stretch>
            </p:blipFill>
            <p:spPr>
              <a:xfrm>
                <a:off x="4042560" y="5679360"/>
                <a:ext cx="3859200" cy="644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392">
                                            <p:txEl>
                                              <p:pRg st="0" end="0"/>
                                            </p:txEl>
                                          </p:spTgt>
                                        </p:tgtEl>
                                        <p:attrNameLst>
                                          <p:attrName>style.visibility</p:attrName>
                                        </p:attrNameLst>
                                      </p:cBhvr>
                                      <p:to>
                                        <p:strVal val="visible"/>
                                      </p:to>
                                    </p:set>
                                    <p:animEffect transition="in" filter="box(in)">
                                      <p:cBhvr>
                                        <p:cTn id="7" dur="500"/>
                                        <p:tgtEl>
                                          <p:spTgt spid="163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394"/>
                                        </p:tgtEl>
                                        <p:attrNameLst>
                                          <p:attrName>style.visibility</p:attrName>
                                        </p:attrNameLst>
                                      </p:cBhvr>
                                      <p:to>
                                        <p:strVal val="visible"/>
                                      </p:to>
                                    </p:set>
                                    <p:animEffect transition="in" filter="box(in)">
                                      <p:cBhvr>
                                        <p:cTn id="12" dur="500"/>
                                        <p:tgtEl>
                                          <p:spTgt spid="163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in)">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ox(in)">
                                      <p:cBhvr>
                                        <p:cTn id="37" dur="500"/>
                                        <p:tgtEl>
                                          <p:spTgt spid="10"/>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16395"/>
                                        </p:tgtEl>
                                        <p:attrNameLst>
                                          <p:attrName>style.visibility</p:attrName>
                                        </p:attrNameLst>
                                      </p:cBhvr>
                                      <p:to>
                                        <p:strVal val="visible"/>
                                      </p:to>
                                    </p:set>
                                    <p:animEffect transition="in" filter="box(in)">
                                      <p:cBhvr>
                                        <p:cTn id="40" dur="500"/>
                                        <p:tgtEl>
                                          <p:spTgt spid="1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p:bldP spid="1639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66750" y="391218"/>
            <a:ext cx="10572749" cy="609884"/>
          </a:xfrm>
          <a:solidFill>
            <a:schemeClr val="accent1">
              <a:lumMod val="75000"/>
            </a:schemeClr>
          </a:solidFill>
        </p:spPr>
        <p:txBody>
          <a:bodyPr vert="horz" lIns="91440" tIns="45720" rIns="91440" bIns="45720" rtlCol="0" anchor="ctr">
            <a:noAutofit/>
          </a:bodyPr>
          <a:lstStyle/>
          <a:p>
            <a:pPr algn="ctr"/>
            <a:r>
              <a:rPr lang="en-US" altLang="en-US" sz="3600" b="1" dirty="0">
                <a:solidFill>
                  <a:schemeClr val="bg1">
                    <a:lumMod val="95000"/>
                  </a:schemeClr>
                </a:solidFill>
                <a:effectLst>
                  <a:outerShdw blurRad="38100" dist="38100" dir="2700000" algn="tl">
                    <a:srgbClr val="000000">
                      <a:alpha val="43137"/>
                    </a:srgbClr>
                  </a:outerShdw>
                </a:effectLst>
              </a:rPr>
              <a:t>Problem :The Electric Field of a Uniformly charged Disk</a:t>
            </a:r>
          </a:p>
        </p:txBody>
      </p:sp>
      <p:graphicFrame>
        <p:nvGraphicFramePr>
          <p:cNvPr id="49155" name="Object 10"/>
          <p:cNvGraphicFramePr>
            <a:graphicFrameLocks noChangeAspect="1"/>
          </p:cNvGraphicFramePr>
          <p:nvPr/>
        </p:nvGraphicFramePr>
        <p:xfrm>
          <a:off x="6024566" y="3321050"/>
          <a:ext cx="142875"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49155"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6"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571500" y="1066814"/>
            <a:ext cx="10572750" cy="1508105"/>
          </a:xfrm>
          <a:prstGeom prst="rect">
            <a:avLst/>
          </a:prstGeom>
        </p:spPr>
        <p:txBody>
          <a:bodyPr>
            <a:spAutoFit/>
          </a:bodyPr>
          <a:lstStyle/>
          <a:p>
            <a:pPr>
              <a:defRPr/>
            </a:pPr>
            <a:r>
              <a:rPr lang="en-US" sz="2400" b="1" dirty="0">
                <a:latin typeface="Times New Roman" panose="02020603050405020304" pitchFamily="18" charset="0"/>
                <a:cs typeface="Times New Roman" panose="02020603050405020304" pitchFamily="18" charset="0"/>
              </a:rPr>
              <a:t>A disk of radius </a:t>
            </a:r>
            <a:r>
              <a:rPr lang="en-US" sz="2400" b="1" i="1" dirty="0">
                <a:latin typeface="Times New Roman" panose="02020603050405020304" pitchFamily="18" charset="0"/>
                <a:cs typeface="Times New Roman" panose="02020603050405020304" pitchFamily="18" charset="0"/>
              </a:rPr>
              <a:t>R </a:t>
            </a:r>
            <a:r>
              <a:rPr lang="en-US" sz="2400" b="1" dirty="0">
                <a:latin typeface="Times New Roman" panose="02020603050405020304" pitchFamily="18" charset="0"/>
                <a:cs typeface="Times New Roman" panose="02020603050405020304" pitchFamily="18" charset="0"/>
              </a:rPr>
              <a:t>has a uniform surface charge density “</a:t>
            </a:r>
            <a:r>
              <a:rPr lang="el-GR" sz="2400" b="1" dirty="0">
                <a:latin typeface="Times New Roman" panose="02020603050405020304" pitchFamily="18" charset="0"/>
                <a:cs typeface="Times New Roman" panose="02020603050405020304" pitchFamily="18" charset="0"/>
              </a:rPr>
              <a:t>σ</a:t>
            </a:r>
            <a:r>
              <a:rPr lang="en-US" sz="2400" b="1" dirty="0">
                <a:latin typeface="Times New Roman" panose="02020603050405020304" pitchFamily="18" charset="0"/>
                <a:cs typeface="Times New Roman" panose="02020603050405020304" pitchFamily="18" charset="0"/>
              </a:rPr>
              <a:t>”.</a:t>
            </a:r>
          </a:p>
          <a:p>
            <a:pPr>
              <a:defRPr/>
            </a:pPr>
            <a:r>
              <a:rPr lang="en-US" sz="2400" b="1" dirty="0">
                <a:latin typeface="Times New Roman" panose="02020603050405020304" pitchFamily="18" charset="0"/>
                <a:cs typeface="Times New Roman" panose="02020603050405020304" pitchFamily="18" charset="0"/>
              </a:rPr>
              <a:t> Calculate the electric field at a point </a:t>
            </a:r>
            <a:r>
              <a:rPr lang="en-US" sz="2400" b="1" i="1" dirty="0">
                <a:latin typeface="Times New Roman" panose="02020603050405020304" pitchFamily="18" charset="0"/>
                <a:cs typeface="Times New Roman" panose="02020603050405020304" pitchFamily="18" charset="0"/>
              </a:rPr>
              <a:t>P </a:t>
            </a:r>
            <a:r>
              <a:rPr lang="en-US" sz="2400" b="1" dirty="0">
                <a:latin typeface="Times New Roman" panose="02020603050405020304" pitchFamily="18" charset="0"/>
                <a:cs typeface="Times New Roman" panose="02020603050405020304" pitchFamily="18" charset="0"/>
              </a:rPr>
              <a:t>that lies along the central perpendicular axis of the disk and a distance </a:t>
            </a:r>
            <a:r>
              <a:rPr lang="en-US" sz="2400" b="1" i="1" dirty="0">
                <a:latin typeface="Times New Roman" panose="02020603050405020304" pitchFamily="18" charset="0"/>
                <a:cs typeface="Times New Roman" panose="02020603050405020304" pitchFamily="18" charset="0"/>
              </a:rPr>
              <a:t>x </a:t>
            </a:r>
            <a:r>
              <a:rPr lang="en-US" sz="2400" b="1" dirty="0">
                <a:latin typeface="Times New Roman" panose="02020603050405020304" pitchFamily="18" charset="0"/>
                <a:cs typeface="Times New Roman" panose="02020603050405020304" pitchFamily="18" charset="0"/>
              </a:rPr>
              <a:t>from the center of the disk</a:t>
            </a:r>
            <a:br>
              <a:rPr lang="en-US" sz="2800" b="1" dirty="0"/>
            </a:br>
            <a:endParaRPr lang="en-US" sz="2000" b="1" dirty="0"/>
          </a:p>
        </p:txBody>
      </p:sp>
      <p:pic>
        <p:nvPicPr>
          <p:cNvPr id="7" name="Content Placeholder 6" descr="2317"/>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a:stretch>
            <a:fillRect/>
          </a:stretch>
        </p:blipFill>
        <p:spPr>
          <a:xfrm>
            <a:off x="7131848" y="3200454"/>
            <a:ext cx="4679156" cy="3262313"/>
          </a:xfrm>
        </p:spPr>
      </p:pic>
      <p:graphicFrame>
        <p:nvGraphicFramePr>
          <p:cNvPr id="2" name="Object 1"/>
          <p:cNvGraphicFramePr>
            <a:graphicFrameLocks noChangeAspect="1"/>
          </p:cNvGraphicFramePr>
          <p:nvPr/>
        </p:nvGraphicFramePr>
        <p:xfrm>
          <a:off x="666784" y="2357492"/>
          <a:ext cx="5742781" cy="522287"/>
        </p:xfrm>
        <a:graphic>
          <a:graphicData uri="http://schemas.openxmlformats.org/presentationml/2006/ole">
            <mc:AlternateContent xmlns:mc="http://schemas.openxmlformats.org/markup-compatibility/2006">
              <mc:Choice xmlns:v="urn:schemas-microsoft-com:vml" Requires="v">
                <p:oleObj name="Equation" r:id="rId6" imgW="1904174" imgH="215806" progId="Equation.3">
                  <p:embed/>
                </p:oleObj>
              </mc:Choice>
              <mc:Fallback>
                <p:oleObj name="Equation" r:id="rId6" imgW="1904174" imgH="215806" progId="Equation.3">
                  <p:embed/>
                  <p:pic>
                    <p:nvPicPr>
                      <p:cNvPr id="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784" y="2357492"/>
                        <a:ext cx="5742781"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666750" y="2895600"/>
          <a:ext cx="3524250" cy="808038"/>
        </p:xfrm>
        <a:graphic>
          <a:graphicData uri="http://schemas.openxmlformats.org/presentationml/2006/ole">
            <mc:AlternateContent xmlns:mc="http://schemas.openxmlformats.org/markup-compatibility/2006">
              <mc:Choice xmlns:v="urn:schemas-microsoft-com:vml" Requires="v">
                <p:oleObj name="Equation" r:id="rId8" imgW="1638300" imgH="469900" progId="Equation.3">
                  <p:embed/>
                </p:oleObj>
              </mc:Choice>
              <mc:Fallback>
                <p:oleObj name="Equation" r:id="rId8" imgW="1638300" imgH="469900" progId="Equation.3">
                  <p:embed/>
                  <p:pic>
                    <p:nvPicPr>
                      <p:cNvPr id="3"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750" y="2895600"/>
                        <a:ext cx="352425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4381500" y="2743254"/>
          <a:ext cx="3524250" cy="955675"/>
        </p:xfrm>
        <a:graphic>
          <a:graphicData uri="http://schemas.openxmlformats.org/presentationml/2006/ole">
            <mc:AlternateContent xmlns:mc="http://schemas.openxmlformats.org/markup-compatibility/2006">
              <mc:Choice xmlns:v="urn:schemas-microsoft-com:vml" Requires="v">
                <p:oleObj name="Equation" r:id="rId10" imgW="1498600" imgH="508000" progId="Equation.3">
                  <p:embed/>
                </p:oleObj>
              </mc:Choice>
              <mc:Fallback>
                <p:oleObj name="Equation" r:id="rId10" imgW="1498600" imgH="508000" progId="Equation.3">
                  <p:embed/>
                  <p:pic>
                    <p:nvPicPr>
                      <p:cNvPr id="4"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81500" y="2743254"/>
                        <a:ext cx="35242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952502" y="3581400"/>
          <a:ext cx="4246563" cy="896938"/>
        </p:xfrm>
        <a:graphic>
          <a:graphicData uri="http://schemas.openxmlformats.org/presentationml/2006/ole">
            <mc:AlternateContent xmlns:mc="http://schemas.openxmlformats.org/markup-compatibility/2006">
              <mc:Choice xmlns:v="urn:schemas-microsoft-com:vml" Requires="v">
                <p:oleObj name="Equation" r:id="rId12" imgW="1828800" imgH="482600" progId="Equation.3">
                  <p:embed/>
                </p:oleObj>
              </mc:Choice>
              <mc:Fallback>
                <p:oleObj name="Equation" r:id="rId12" imgW="1828800" imgH="482600" progId="Equation.3">
                  <p:embed/>
                  <p:pic>
                    <p:nvPicPr>
                      <p:cNvPr id="5"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502" y="3581400"/>
                        <a:ext cx="4246563"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nvGraphicFramePr>
        <p:xfrm>
          <a:off x="952500" y="4440238"/>
          <a:ext cx="3619500" cy="1122362"/>
        </p:xfrm>
        <a:graphic>
          <a:graphicData uri="http://schemas.openxmlformats.org/presentationml/2006/ole">
            <mc:AlternateContent xmlns:mc="http://schemas.openxmlformats.org/markup-compatibility/2006">
              <mc:Choice xmlns:v="urn:schemas-microsoft-com:vml" Requires="v">
                <p:oleObj name="Equation" r:id="rId14" imgW="1637589" imgH="634725" progId="Equation.3">
                  <p:embed/>
                </p:oleObj>
              </mc:Choice>
              <mc:Fallback>
                <p:oleObj name="Equation" r:id="rId14" imgW="1637589" imgH="634725" progId="Equation.3">
                  <p:embed/>
                  <p:pic>
                    <p:nvPicPr>
                      <p:cNvPr id="9"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2500" y="4440238"/>
                        <a:ext cx="36195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nvGraphicFramePr>
        <p:xfrm>
          <a:off x="952500" y="5559425"/>
          <a:ext cx="3810000" cy="979488"/>
        </p:xfrm>
        <a:graphic>
          <a:graphicData uri="http://schemas.openxmlformats.org/presentationml/2006/ole">
            <mc:AlternateContent xmlns:mc="http://schemas.openxmlformats.org/markup-compatibility/2006">
              <mc:Choice xmlns:v="urn:schemas-microsoft-com:vml" Requires="v">
                <p:oleObj name="Equation" r:id="rId16" imgW="1739900" imgH="558800" progId="Equation.3">
                  <p:embed/>
                </p:oleObj>
              </mc:Choice>
              <mc:Fallback>
                <p:oleObj name="Equation" r:id="rId16" imgW="1739900" imgH="558800" progId="Equation.3">
                  <p:embed/>
                  <p:pic>
                    <p:nvPicPr>
                      <p:cNvPr id="1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52500" y="5559425"/>
                        <a:ext cx="381000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down)">
                                      <p:cBhvr>
                                        <p:cTn id="10" dur="500"/>
                                        <p:tgtEl>
                                          <p:spTgt spid="8">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a:extLst>
              <a:ext uri="{FF2B5EF4-FFF2-40B4-BE49-F238E27FC236}">
                <a16:creationId xmlns:a16="http://schemas.microsoft.com/office/drawing/2014/main" id="{9151ABCC-F8F6-49E4-B249-4707627B131D}"/>
              </a:ext>
            </a:extLst>
          </p:cNvPr>
          <p:cNvSpPr txBox="1">
            <a:spLocks noChangeArrowheads="1"/>
          </p:cNvSpPr>
          <p:nvPr/>
        </p:nvSpPr>
        <p:spPr bwMode="auto">
          <a:xfrm>
            <a:off x="1292915" y="543339"/>
            <a:ext cx="9606170" cy="701731"/>
          </a:xfrm>
          <a:prstGeom prst="rect">
            <a:avLst/>
          </a:prstGeom>
          <a:solidFill>
            <a:schemeClr val="accent1">
              <a:lumMod val="75000"/>
            </a:schemeClr>
          </a:solidFill>
        </p:spPr>
        <p:txBody>
          <a:bodyPr vert="horz" lIns="91440" tIns="45720" rIns="91440" bIns="45720" rtlCol="0" anchor="ctr">
            <a:normAutofit/>
          </a:bodyPr>
          <a:lstStyle>
            <a:lvl1pPr algn="ctr">
              <a:lnSpc>
                <a:spcPct val="90000"/>
              </a:lnSpc>
              <a:spcBef>
                <a:spcPct val="0"/>
              </a:spcBef>
              <a:buNone/>
              <a:defRPr sz="4400" b="1">
                <a:solidFill>
                  <a:schemeClr val="bg1">
                    <a:lumMod val="95000"/>
                  </a:schemeClr>
                </a:solidFill>
                <a:effectLst>
                  <a:outerShdw blurRad="38100" dist="38100" dir="2700000" algn="tl">
                    <a:srgbClr val="000000">
                      <a:alpha val="43137"/>
                    </a:srgbClr>
                  </a:outerShdw>
                </a:effectLst>
                <a:latin typeface="+mj-lt"/>
                <a:ea typeface="+mj-ea"/>
                <a:cs typeface="+mj-cs"/>
              </a:defRPr>
            </a:lvl1pPr>
          </a:lstStyle>
          <a:p>
            <a:r>
              <a:rPr lang="en-US" altLang="en-PK" dirty="0"/>
              <a:t>Insulators and Conductors</a:t>
            </a:r>
          </a:p>
        </p:txBody>
      </p:sp>
      <p:sp>
        <p:nvSpPr>
          <p:cNvPr id="99331" name="Text Box 3">
            <a:extLst>
              <a:ext uri="{FF2B5EF4-FFF2-40B4-BE49-F238E27FC236}">
                <a16:creationId xmlns:a16="http://schemas.microsoft.com/office/drawing/2014/main" id="{6E4D4D37-05DA-4155-94DF-A08B73B8F5FF}"/>
              </a:ext>
            </a:extLst>
          </p:cNvPr>
          <p:cNvSpPr txBox="1">
            <a:spLocks noChangeArrowheads="1"/>
          </p:cNvSpPr>
          <p:nvPr/>
        </p:nvSpPr>
        <p:spPr bwMode="auto">
          <a:xfrm>
            <a:off x="1292915" y="1692966"/>
            <a:ext cx="9606170" cy="4827103"/>
          </a:xfrm>
          <a:prstGeom prst="rect">
            <a:avLst/>
          </a:prstGeom>
        </p:spPr>
        <p:txBody>
          <a:bodyPr vert="horz" lIns="91440" tIns="45720" rIns="91440" bIns="45720" rtlCol="0">
            <a:noAutofit/>
          </a:bodyPr>
          <a:lstStyle>
            <a:lvl1pPr marL="228600" indent="-228600">
              <a:lnSpc>
                <a:spcPct val="90000"/>
              </a:lnSpc>
              <a:spcBef>
                <a:spcPts val="1000"/>
              </a:spcBef>
              <a:buFontTx/>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en-PK" sz="3600" dirty="0"/>
              <a:t>Semiconductors have properties intermediate between conductors and insulators; their properties change with their chemical composition.</a:t>
            </a:r>
          </a:p>
          <a:p>
            <a:r>
              <a:rPr lang="en-US" altLang="en-PK" sz="3600" dirty="0"/>
              <a:t>Photoconductive materials become conductors when light shines on them.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4"/>
          <p:cNvSpPr>
            <a:spLocks noGrp="1" noChangeArrowheads="1"/>
          </p:cNvSpPr>
          <p:nvPr>
            <p:ph type="title"/>
          </p:nvPr>
        </p:nvSpPr>
        <p:spPr>
          <a:xfrm>
            <a:off x="924215" y="228600"/>
            <a:ext cx="10261236" cy="639762"/>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Practice Problem: </a:t>
            </a:r>
          </a:p>
        </p:txBody>
      </p:sp>
      <p:sp>
        <p:nvSpPr>
          <p:cNvPr id="52228" name="Rectangle 5"/>
          <p:cNvSpPr>
            <a:spLocks noGrp="1" noChangeArrowheads="1"/>
          </p:cNvSpPr>
          <p:nvPr>
            <p:ph type="body" sz="half" idx="1"/>
          </p:nvPr>
        </p:nvSpPr>
        <p:spPr>
          <a:xfrm>
            <a:off x="924215" y="1143000"/>
            <a:ext cx="10382250" cy="1676400"/>
          </a:xfrm>
        </p:spPr>
        <p:txBody>
          <a:bodyPr/>
          <a:lstStyle/>
          <a:p>
            <a:pPr marL="0" indent="0">
              <a:buNone/>
            </a:pPr>
            <a:r>
              <a:rPr lang="en-US" altLang="en-US" b="0" dirty="0">
                <a:latin typeface="Times New Roman" panose="02020603050405020304" pitchFamily="18" charset="0"/>
                <a:cs typeface="Times New Roman" panose="02020603050405020304" pitchFamily="18" charset="0"/>
              </a:rPr>
              <a:t>Four point charges are at the corners of a square of side a as shown in the figure. Determine the magnitude and direction of the resultant electric force on </a:t>
            </a:r>
            <a:r>
              <a:rPr lang="en-US" altLang="en-US" b="0" i="1" dirty="0">
                <a:latin typeface="Times New Roman" panose="02020603050405020304" pitchFamily="18" charset="0"/>
                <a:cs typeface="Times New Roman" panose="02020603050405020304" pitchFamily="18" charset="0"/>
              </a:rPr>
              <a:t>q</a:t>
            </a:r>
            <a:r>
              <a:rPr lang="en-US" altLang="en-US" b="0" dirty="0">
                <a:latin typeface="Times New Roman" panose="02020603050405020304" pitchFamily="18" charset="0"/>
                <a:cs typeface="Times New Roman" panose="02020603050405020304" pitchFamily="18" charset="0"/>
              </a:rPr>
              <a:t>, with </a:t>
            </a:r>
            <a:r>
              <a:rPr lang="en-US" altLang="en-US" b="0" i="1" dirty="0" err="1">
                <a:latin typeface="Times New Roman" panose="02020603050405020304" pitchFamily="18" charset="0"/>
                <a:cs typeface="Times New Roman" panose="02020603050405020304" pitchFamily="18" charset="0"/>
              </a:rPr>
              <a:t>k</a:t>
            </a:r>
            <a:r>
              <a:rPr lang="en-US" altLang="en-US" b="0" i="1" baseline="-25000" dirty="0" err="1">
                <a:latin typeface="Times New Roman" panose="02020603050405020304" pitchFamily="18" charset="0"/>
                <a:cs typeface="Times New Roman" panose="02020603050405020304" pitchFamily="18" charset="0"/>
              </a:rPr>
              <a:t>e</a:t>
            </a:r>
            <a:r>
              <a:rPr lang="en-US" altLang="en-US" b="0" dirty="0">
                <a:latin typeface="Times New Roman" panose="02020603050405020304" pitchFamily="18" charset="0"/>
                <a:cs typeface="Times New Roman" panose="02020603050405020304" pitchFamily="18" charset="0"/>
              </a:rPr>
              <a:t>, </a:t>
            </a:r>
            <a:r>
              <a:rPr lang="en-US" altLang="en-US" b="0" i="1" dirty="0">
                <a:latin typeface="Times New Roman" panose="02020603050405020304" pitchFamily="18" charset="0"/>
                <a:cs typeface="Times New Roman" panose="02020603050405020304" pitchFamily="18" charset="0"/>
              </a:rPr>
              <a:t>q</a:t>
            </a:r>
            <a:r>
              <a:rPr lang="en-US" altLang="en-US" b="0" dirty="0">
                <a:latin typeface="Times New Roman" panose="02020603050405020304" pitchFamily="18" charset="0"/>
                <a:cs typeface="Times New Roman" panose="02020603050405020304" pitchFamily="18" charset="0"/>
              </a:rPr>
              <a:t>, and </a:t>
            </a:r>
            <a:r>
              <a:rPr lang="en-US" altLang="en-US" b="0" i="1" dirty="0">
                <a:latin typeface="Times New Roman" panose="02020603050405020304" pitchFamily="18" charset="0"/>
                <a:cs typeface="Times New Roman" panose="02020603050405020304" pitchFamily="18" charset="0"/>
              </a:rPr>
              <a:t>a</a:t>
            </a:r>
            <a:r>
              <a:rPr lang="en-US" altLang="en-US" b="0" dirty="0">
                <a:latin typeface="Times New Roman" panose="02020603050405020304" pitchFamily="18" charset="0"/>
                <a:cs typeface="Times New Roman" panose="02020603050405020304" pitchFamily="18" charset="0"/>
              </a:rPr>
              <a:t> left in symbolic form.</a:t>
            </a:r>
          </a:p>
        </p:txBody>
      </p:sp>
      <mc:AlternateContent xmlns:mc="http://schemas.openxmlformats.org/markup-compatibility/2006" xmlns:a14="http://schemas.microsoft.com/office/drawing/2010/main">
        <mc:Choice Requires="a14">
          <p:sp>
            <p:nvSpPr>
              <p:cNvPr id="4" name="TextBox 3"/>
              <p:cNvSpPr txBox="1"/>
              <p:nvPr/>
            </p:nvSpPr>
            <p:spPr>
              <a:xfrm>
                <a:off x="8991625" y="4322430"/>
                <a:ext cx="724299" cy="401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a:latin typeface="Cambria Math" panose="02040503050406030204" pitchFamily="18" charset="0"/>
                            </a:rPr>
                          </m:ctrlPr>
                        </m:radPr>
                        <m:deg/>
                        <m:e>
                          <m:r>
                            <a:rPr lang="en-US" i="1">
                              <a:latin typeface="Cambria Math"/>
                            </a:rPr>
                            <m:t>2</m:t>
                          </m:r>
                        </m:e>
                      </m:rad>
                      <m:r>
                        <a:rPr lang="en-US" i="1">
                          <a:latin typeface="Cambria Math"/>
                        </a:rPr>
                        <m:t>𝑎</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991625" y="4322430"/>
                <a:ext cx="724299" cy="401970"/>
              </a:xfrm>
              <a:prstGeom prst="rect">
                <a:avLst/>
              </a:prstGeom>
              <a:blipFill>
                <a:blip r:embed="rId2"/>
                <a:stretch>
                  <a:fillRect/>
                </a:stretch>
              </a:blipFill>
            </p:spPr>
            <p:txBody>
              <a:bodyPr/>
              <a:lstStyle/>
              <a:p>
                <a:r>
                  <a:rPr lang="en-PK">
                    <a:noFill/>
                  </a:rPr>
                  <a:t> </a:t>
                </a:r>
              </a:p>
            </p:txBody>
          </p:sp>
        </mc:Fallback>
      </mc:AlternateContent>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3" y="2487983"/>
            <a:ext cx="7162798" cy="201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4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2" y="3431624"/>
            <a:ext cx="3055323" cy="2436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Connector 12"/>
          <p:cNvCxnSpPr/>
          <p:nvPr/>
        </p:nvCxnSpPr>
        <p:spPr bwMode="auto">
          <a:xfrm flipV="1">
            <a:off x="8382000" y="3733800"/>
            <a:ext cx="1752600" cy="17526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6" name="Arc 15"/>
          <p:cNvSpPr/>
          <p:nvPr/>
        </p:nvSpPr>
        <p:spPr bwMode="auto">
          <a:xfrm>
            <a:off x="8713834" y="4965480"/>
            <a:ext cx="362149" cy="1130520"/>
          </a:xfrm>
          <a:prstGeom prst="arc">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a:latin typeface="Arial" pitchFamily="34" charset="0"/>
            </a:endParaRPr>
          </a:p>
        </p:txBody>
      </p:sp>
      <p:cxnSp>
        <p:nvCxnSpPr>
          <p:cNvPr id="18" name="Straight Connector 17"/>
          <p:cNvCxnSpPr/>
          <p:nvPr/>
        </p:nvCxnSpPr>
        <p:spPr bwMode="auto">
          <a:xfrm flipV="1">
            <a:off x="10134600" y="2743200"/>
            <a:ext cx="914400" cy="9906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bwMode="auto">
          <a:xfrm>
            <a:off x="10134600" y="3733800"/>
            <a:ext cx="12954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Arrow Connector 23"/>
          <p:cNvCxnSpPr/>
          <p:nvPr/>
        </p:nvCxnSpPr>
        <p:spPr bwMode="auto">
          <a:xfrm>
            <a:off x="10134600" y="3733800"/>
            <a:ext cx="1295400"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26" name="Straight Arrow Connector 25"/>
          <p:cNvCxnSpPr/>
          <p:nvPr/>
        </p:nvCxnSpPr>
        <p:spPr bwMode="auto">
          <a:xfrm flipV="1">
            <a:off x="10134600" y="2743200"/>
            <a:ext cx="914400" cy="99060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4"/>
          <p:cNvSpPr>
            <a:spLocks noGrp="1" noChangeArrowheads="1"/>
          </p:cNvSpPr>
          <p:nvPr>
            <p:ph type="body" sz="half" idx="1"/>
          </p:nvPr>
        </p:nvSpPr>
        <p:spPr>
          <a:xfrm>
            <a:off x="952500" y="1447800"/>
            <a:ext cx="10382250" cy="1219200"/>
          </a:xfrm>
        </p:spPr>
        <p:txBody>
          <a:bodyPr>
            <a:normAutofit lnSpcReduction="10000"/>
          </a:bodyPr>
          <a:lstStyle/>
          <a:p>
            <a:pPr marL="0" indent="0">
              <a:buNone/>
            </a:pPr>
            <a:r>
              <a:rPr lang="en-US" b="0" dirty="0"/>
              <a:t>Three charged particles are located at the corners of an equilateral triangle as shown in Figure. Calculate the total electric force on the 7.00-</a:t>
            </a:r>
            <a:r>
              <a:rPr lang="el-GR" b="0" dirty="0">
                <a:latin typeface="Garamond"/>
              </a:rPr>
              <a:t>μ</a:t>
            </a:r>
            <a:r>
              <a:rPr lang="en-US" b="0" dirty="0"/>
              <a:t>C charge.</a:t>
            </a:r>
            <a:endParaRPr lang="en-US" altLang="en-US" b="0" dirty="0"/>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2286004"/>
            <a:ext cx="3810000" cy="386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1" y="2895604"/>
            <a:ext cx="7239739" cy="160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0611" r="1629"/>
          <a:stretch/>
        </p:blipFill>
        <p:spPr bwMode="auto">
          <a:xfrm>
            <a:off x="698958" y="4784842"/>
            <a:ext cx="6573346" cy="1362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861236" y="453239"/>
            <a:ext cx="10111564" cy="791919"/>
          </a:xfrm>
          <a:solidFill>
            <a:schemeClr val="accent1">
              <a:lumMod val="75000"/>
            </a:schemeClr>
          </a:solidFill>
        </p:spPr>
        <p:txBody>
          <a:bodyPr vert="horz" lIns="91440" tIns="45720" rIns="91440" bIns="45720" rtlCol="0" anchor="ctr">
            <a:normAutofit/>
          </a:bodyPr>
          <a:lstStyle/>
          <a:p>
            <a:pPr algn="ctr"/>
            <a:r>
              <a:rPr lang="en-US" b="1" dirty="0">
                <a:solidFill>
                  <a:schemeClr val="bg1">
                    <a:lumMod val="95000"/>
                  </a:schemeClr>
                </a:solidFill>
                <a:effectLst>
                  <a:outerShdw blurRad="38100" dist="38100" dir="2700000" algn="tl">
                    <a:srgbClr val="000000">
                      <a:alpha val="43137"/>
                    </a:srgbClr>
                  </a:outerShdw>
                </a:effectLst>
              </a:rPr>
              <a:t>Practice Problem </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8597640" y="2214720"/>
              <a:ext cx="2233080" cy="3135240"/>
            </p14:xfrm>
          </p:contentPart>
        </mc:Choice>
        <mc:Fallback xmlns="">
          <p:pic>
            <p:nvPicPr>
              <p:cNvPr id="4" name="Ink 3"/>
              <p:cNvPicPr/>
              <p:nvPr/>
            </p:nvPicPr>
            <p:blipFill>
              <a:blip r:embed="rId6"/>
              <a:stretch>
                <a:fillRect/>
              </a:stretch>
            </p:blipFill>
            <p:spPr>
              <a:xfrm>
                <a:off x="8588280" y="2205360"/>
                <a:ext cx="2251800" cy="315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10196400" y="3661560"/>
              <a:ext cx="268200" cy="250560"/>
            </p14:xfrm>
          </p:contentPart>
        </mc:Choice>
        <mc:Fallback xmlns="">
          <p:pic>
            <p:nvPicPr>
              <p:cNvPr id="5" name="Ink 4"/>
              <p:cNvPicPr/>
              <p:nvPr/>
            </p:nvPicPr>
            <p:blipFill>
              <a:blip r:embed="rId8"/>
              <a:stretch>
                <a:fillRect/>
              </a:stretch>
            </p:blipFill>
            <p:spPr>
              <a:xfrm>
                <a:off x="10187040" y="3652200"/>
                <a:ext cx="286920" cy="26928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81000" y="106361"/>
            <a:ext cx="11430000" cy="685800"/>
          </a:xfrm>
          <a:solidFill>
            <a:schemeClr val="accent1">
              <a:lumMod val="75000"/>
            </a:schemeClr>
          </a:solidFill>
        </p:spPr>
        <p:txBody>
          <a:bodyPr vert="horz" lIns="91440" tIns="45720" rIns="91440" bIns="45720" rtlCol="0" anchor="ctr">
            <a:normAutofit fontScale="90000"/>
          </a:bodyPr>
          <a:lstStyle/>
          <a:p>
            <a:pPr algn="ctr"/>
            <a:r>
              <a:rPr lang="en-US" b="1" dirty="0">
                <a:solidFill>
                  <a:schemeClr val="bg1">
                    <a:lumMod val="95000"/>
                  </a:schemeClr>
                </a:solidFill>
                <a:effectLst>
                  <a:outerShdw blurRad="38100" dist="38100" dir="2700000" algn="tl">
                    <a:srgbClr val="000000">
                      <a:alpha val="43137"/>
                    </a:srgbClr>
                  </a:outerShdw>
                </a:effectLst>
              </a:rPr>
              <a:t>Electric Field Lines</a:t>
            </a:r>
          </a:p>
        </p:txBody>
      </p:sp>
      <p:sp>
        <p:nvSpPr>
          <p:cNvPr id="59395" name="Rectangle 3"/>
          <p:cNvSpPr>
            <a:spLocks noGrp="1" noChangeArrowheads="1"/>
          </p:cNvSpPr>
          <p:nvPr>
            <p:ph type="body" idx="1"/>
          </p:nvPr>
        </p:nvSpPr>
        <p:spPr>
          <a:xfrm>
            <a:off x="685801" y="929480"/>
            <a:ext cx="7010400" cy="5532439"/>
          </a:xfrm>
        </p:spPr>
        <p:txBody>
          <a:bodyPr>
            <a:noAutofit/>
          </a:bodyPr>
          <a:lstStyle/>
          <a:p>
            <a:pPr marL="0" indent="0" algn="just"/>
            <a:r>
              <a:rPr lang="en-US" sz="2400" dirty="0">
                <a:latin typeface="Times New Roman" panose="02020603050405020304" pitchFamily="18" charset="0"/>
                <a:cs typeface="Times New Roman" panose="02020603050405020304" pitchFamily="18" charset="0"/>
              </a:rPr>
              <a:t>We can visualize the electric field by drawing a number of directed curved lines called </a:t>
            </a:r>
            <a:r>
              <a:rPr lang="en-US" sz="2400" b="1" dirty="0">
                <a:latin typeface="Times New Roman" panose="02020603050405020304" pitchFamily="18" charset="0"/>
                <a:cs typeface="Times New Roman" panose="02020603050405020304" pitchFamily="18" charset="0"/>
              </a:rPr>
              <a:t>electric field lines</a:t>
            </a:r>
            <a:r>
              <a:rPr lang="en-US" sz="2400" dirty="0">
                <a:latin typeface="Times New Roman" panose="02020603050405020304" pitchFamily="18" charset="0"/>
                <a:cs typeface="Times New Roman" panose="02020603050405020304" pitchFamily="18" charset="0"/>
              </a:rPr>
              <a:t>, to indicate both the magnitude and the direction of the field.</a:t>
            </a:r>
          </a:p>
          <a:p>
            <a:pPr marL="0" indent="0" algn="just"/>
            <a:r>
              <a:rPr lang="en-US" sz="2400" dirty="0">
                <a:latin typeface="Times New Roman" panose="02020603050405020304" pitchFamily="18" charset="0"/>
                <a:cs typeface="Times New Roman" panose="02020603050405020304" pitchFamily="18" charset="0"/>
              </a:rPr>
              <a:t>The electric field vector is tangent to the electric field line at each point.</a:t>
            </a:r>
          </a:p>
          <a:p>
            <a:pPr lvl="1" algn="just" eaLnBrk="1" hangingPunct="1"/>
            <a:r>
              <a:rPr lang="en-US" dirty="0">
                <a:latin typeface="Times New Roman" panose="02020603050405020304" pitchFamily="18" charset="0"/>
                <a:cs typeface="Times New Roman" panose="02020603050405020304" pitchFamily="18" charset="0"/>
              </a:rPr>
              <a:t>The line has a direction that is the same as that of the electric field vector.</a:t>
            </a:r>
          </a:p>
          <a:p>
            <a:pPr marL="0" indent="0" algn="just"/>
            <a:r>
              <a:rPr lang="en-US" sz="2400" dirty="0">
                <a:latin typeface="Times New Roman" panose="02020603050405020304" pitchFamily="18" charset="0"/>
                <a:cs typeface="Times New Roman" panose="02020603050405020304" pitchFamily="18" charset="0"/>
              </a:rPr>
              <a:t>Electric field lines are also called lines of force because they show the direction of the electric force exerted on a positive test charge.</a:t>
            </a:r>
          </a:p>
          <a:p>
            <a:pPr marL="0" indent="0" algn="just"/>
            <a:r>
              <a:rPr lang="en-US" sz="2400" dirty="0">
                <a:latin typeface="Times New Roman" panose="02020603050405020304" pitchFamily="18" charset="0"/>
                <a:cs typeface="Times New Roman" panose="02020603050405020304" pitchFamily="18" charset="0"/>
              </a:rPr>
              <a:t>The more closely spaced the lines, the stronger the electric field. </a:t>
            </a:r>
          </a:p>
          <a:p>
            <a:pPr marL="0" indent="0" algn="just"/>
            <a:r>
              <a:rPr lang="en-US" sz="2400" dirty="0">
                <a:latin typeface="Times New Roman" panose="02020603050405020304" pitchFamily="18" charset="0"/>
                <a:cs typeface="Times New Roman" panose="02020603050405020304" pitchFamily="18" charset="0"/>
              </a:rPr>
              <a:t>The magnitude of the electric field is also called the </a:t>
            </a:r>
            <a:r>
              <a:rPr lang="en-US" sz="2400" b="1" dirty="0">
                <a:latin typeface="Times New Roman" panose="02020603050405020304" pitchFamily="18" charset="0"/>
                <a:cs typeface="Times New Roman" panose="02020603050405020304" pitchFamily="18" charset="0"/>
              </a:rPr>
              <a:t>electric field strength.</a:t>
            </a:r>
          </a:p>
        </p:txBody>
      </p:sp>
      <p:sp>
        <p:nvSpPr>
          <p:cNvPr id="59396" name="TextBox 3"/>
          <p:cNvSpPr txBox="1">
            <a:spLocks noChangeArrowheads="1"/>
          </p:cNvSpPr>
          <p:nvPr/>
        </p:nvSpPr>
        <p:spPr bwMode="auto">
          <a:xfrm>
            <a:off x="4857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23.6</a:t>
            </a:r>
          </a:p>
        </p:txBody>
      </p:sp>
      <p:pic>
        <p:nvPicPr>
          <p:cNvPr id="983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719" y="1531612"/>
            <a:ext cx="3810000" cy="379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667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156369"/>
            <a:ext cx="11430000" cy="762000"/>
          </a:xfrm>
          <a:solidFill>
            <a:schemeClr val="accent1">
              <a:lumMod val="75000"/>
            </a:schemeClr>
          </a:solidFill>
        </p:spPr>
        <p:txBody>
          <a:bodyPr vert="horz" lIns="91440" tIns="45720" rIns="91440" bIns="45720" rtlCol="0" anchor="ctr">
            <a:normAutofit/>
          </a:bodyPr>
          <a:lstStyle/>
          <a:p>
            <a:pPr algn="ctr"/>
            <a:r>
              <a:rPr lang="en-US" b="1" dirty="0">
                <a:solidFill>
                  <a:schemeClr val="bg1">
                    <a:lumMod val="95000"/>
                  </a:schemeClr>
                </a:solidFill>
                <a:effectLst>
                  <a:outerShdw blurRad="38100" dist="38100" dir="2700000" algn="tl">
                    <a:srgbClr val="000000">
                      <a:alpha val="43137"/>
                    </a:srgbClr>
                  </a:outerShdw>
                </a:effectLst>
              </a:rPr>
              <a:t>Electric Field Lines, General</a:t>
            </a:r>
          </a:p>
        </p:txBody>
      </p:sp>
      <p:sp>
        <p:nvSpPr>
          <p:cNvPr id="60419" name="Rectangle 3"/>
          <p:cNvSpPr>
            <a:spLocks noGrp="1" noChangeArrowheads="1"/>
          </p:cNvSpPr>
          <p:nvPr>
            <p:ph type="body" sz="half" idx="1"/>
          </p:nvPr>
        </p:nvSpPr>
        <p:spPr>
          <a:xfrm>
            <a:off x="552060" y="1280319"/>
            <a:ext cx="6115439" cy="5181600"/>
          </a:xfrm>
        </p:spPr>
        <p:txBody>
          <a:bodyPr>
            <a:normAutofit/>
          </a:bodyPr>
          <a:lstStyle/>
          <a:p>
            <a:pPr marL="0" indent="0" algn="just"/>
            <a:r>
              <a:rPr lang="en-US" sz="3000" dirty="0">
                <a:latin typeface="Times New Roman" panose="02020603050405020304" pitchFamily="18" charset="0"/>
                <a:cs typeface="Times New Roman" panose="02020603050405020304" pitchFamily="18" charset="0"/>
              </a:rPr>
              <a:t>The density of lines through surface A is greater than through surface B.</a:t>
            </a:r>
          </a:p>
          <a:p>
            <a:pPr marL="0" indent="0" algn="just"/>
            <a:r>
              <a:rPr lang="en-US" sz="3000" dirty="0">
                <a:latin typeface="Times New Roman" panose="02020603050405020304" pitchFamily="18" charset="0"/>
                <a:cs typeface="Times New Roman" panose="02020603050405020304" pitchFamily="18" charset="0"/>
              </a:rPr>
              <a:t>The magnitude of the electric field is greater on surface A than B.</a:t>
            </a:r>
          </a:p>
          <a:p>
            <a:pPr marL="0" indent="0" algn="just"/>
            <a:r>
              <a:rPr lang="en-US" sz="3000" dirty="0">
                <a:latin typeface="Times New Roman" panose="02020603050405020304" pitchFamily="18" charset="0"/>
                <a:cs typeface="Times New Roman" panose="02020603050405020304" pitchFamily="18" charset="0"/>
              </a:rPr>
              <a:t>The lines at different locations point in different directions.</a:t>
            </a:r>
          </a:p>
          <a:p>
            <a:pPr lvl="1" algn="just" eaLnBrk="1" hangingPunct="1">
              <a:lnSpc>
                <a:spcPct val="90000"/>
              </a:lnSpc>
            </a:pPr>
            <a:r>
              <a:rPr lang="en-US" sz="3000" dirty="0">
                <a:latin typeface="Times New Roman" panose="02020603050405020304" pitchFamily="18" charset="0"/>
                <a:cs typeface="Times New Roman" panose="02020603050405020304" pitchFamily="18" charset="0"/>
              </a:rPr>
              <a:t>This indicates the field is non-uniform.</a:t>
            </a:r>
          </a:p>
        </p:txBody>
      </p:sp>
      <p:sp>
        <p:nvSpPr>
          <p:cNvPr id="60421" name="TextBox 3"/>
          <p:cNvSpPr txBox="1">
            <a:spLocks noChangeArrowheads="1"/>
          </p:cNvSpPr>
          <p:nvPr/>
        </p:nvSpPr>
        <p:spPr bwMode="auto">
          <a:xfrm>
            <a:off x="4857750" y="6324600"/>
            <a:ext cx="1809750" cy="274638"/>
          </a:xfrm>
          <a:prstGeom prst="rect">
            <a:avLst/>
          </a:prstGeom>
          <a:noFill/>
          <a:ln w="9525">
            <a:noFill/>
            <a:miter lim="800000"/>
            <a:headEnd/>
            <a:tailEnd/>
          </a:ln>
        </p:spPr>
        <p:txBody>
          <a:bodyPr>
            <a:spAutoFit/>
          </a:bodyPr>
          <a:lstStyle/>
          <a:p>
            <a:pPr algn="r"/>
            <a:r>
              <a:rPr lang="en-US" sz="1200"/>
              <a:t>Section  23.6</a:t>
            </a:r>
          </a:p>
        </p:txBody>
      </p:sp>
      <p:pic>
        <p:nvPicPr>
          <p:cNvPr id="60422" name="Picture 6" descr="2318"/>
          <p:cNvPicPr>
            <a:picLocks noGrp="1" noChangeAspect="1" noChangeArrowheads="1"/>
          </p:cNvPicPr>
          <p:nvPr>
            <p:ph sz="half" idx="4294967295"/>
          </p:nvPr>
        </p:nvPicPr>
        <p:blipFill>
          <a:blip r:embed="rId3" cstate="print"/>
          <a:srcRect/>
          <a:stretch>
            <a:fillRect/>
          </a:stretch>
        </p:blipFill>
        <p:spPr>
          <a:xfrm>
            <a:off x="6827830" y="1527968"/>
            <a:ext cx="4812110" cy="4411663"/>
          </a:xfrm>
        </p:spPr>
      </p:pic>
    </p:spTree>
    <p:extLst>
      <p:ext uri="{BB962C8B-B14F-4D97-AF65-F5344CB8AC3E}">
        <p14:creationId xmlns:p14="http://schemas.microsoft.com/office/powerpoint/2010/main" val="204031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1" name="Rectangle 3"/>
          <p:cNvSpPr>
            <a:spLocks noGrp="1" noChangeArrowheads="1"/>
          </p:cNvSpPr>
          <p:nvPr>
            <p:ph type="body" sz="half" idx="1"/>
          </p:nvPr>
        </p:nvSpPr>
        <p:spPr>
          <a:xfrm>
            <a:off x="843360" y="1623218"/>
            <a:ext cx="7715250" cy="4525963"/>
          </a:xfrm>
        </p:spPr>
        <p:txBody>
          <a:bodyPr/>
          <a:lstStyle/>
          <a:p>
            <a:pPr eaLnBrk="1" hangingPunct="1"/>
            <a:r>
              <a:rPr lang="en-US" altLang="en-US" dirty="0"/>
              <a:t>For a </a:t>
            </a:r>
            <a:r>
              <a:rPr lang="en-US" altLang="en-US" dirty="0">
                <a:solidFill>
                  <a:schemeClr val="hlink"/>
                </a:solidFill>
              </a:rPr>
              <a:t>positive</a:t>
            </a:r>
            <a:r>
              <a:rPr lang="en-US" altLang="en-US" dirty="0"/>
              <a:t> point charge the lines will radiate </a:t>
            </a:r>
            <a:r>
              <a:rPr lang="en-US" altLang="en-US" dirty="0">
                <a:solidFill>
                  <a:schemeClr val="hlink"/>
                </a:solidFill>
              </a:rPr>
              <a:t>outward</a:t>
            </a:r>
            <a:r>
              <a:rPr lang="en-US" altLang="en-US" dirty="0"/>
              <a:t> equally in all directions</a:t>
            </a:r>
          </a:p>
          <a:p>
            <a:pPr eaLnBrk="1" hangingPunct="1">
              <a:buFontTx/>
              <a:buNone/>
            </a:pPr>
            <a:endParaRPr lang="en-US" altLang="en-US" dirty="0"/>
          </a:p>
          <a:p>
            <a:pPr eaLnBrk="1" hangingPunct="1">
              <a:buFontTx/>
              <a:buNone/>
            </a:pPr>
            <a:endParaRPr lang="en-US" altLang="en-US" dirty="0"/>
          </a:p>
          <a:p>
            <a:pPr eaLnBrk="1" hangingPunct="1">
              <a:buFontTx/>
              <a:buNone/>
            </a:pPr>
            <a:endParaRPr lang="en-US" altLang="en-US" dirty="0"/>
          </a:p>
          <a:p>
            <a:pPr eaLnBrk="1" hangingPunct="1"/>
            <a:r>
              <a:rPr lang="en-US" altLang="en-US" dirty="0"/>
              <a:t>For a </a:t>
            </a:r>
            <a:r>
              <a:rPr lang="en-US" altLang="en-US" dirty="0">
                <a:solidFill>
                  <a:schemeClr val="hlink"/>
                </a:solidFill>
              </a:rPr>
              <a:t>negative</a:t>
            </a:r>
            <a:r>
              <a:rPr lang="en-US" altLang="en-US" dirty="0"/>
              <a:t> point charge the lines will point </a:t>
            </a:r>
            <a:r>
              <a:rPr lang="en-US" altLang="en-US" dirty="0">
                <a:solidFill>
                  <a:schemeClr val="hlink"/>
                </a:solidFill>
              </a:rPr>
              <a:t>inward</a:t>
            </a:r>
            <a:r>
              <a:rPr lang="en-US" altLang="en-US" dirty="0"/>
              <a:t> equally in all directions</a:t>
            </a:r>
          </a:p>
        </p:txBody>
      </p:sp>
      <p:graphicFrame>
        <p:nvGraphicFramePr>
          <p:cNvPr id="63492" name="Object 4"/>
          <p:cNvGraphicFramePr>
            <a:graphicFrameLocks noGrp="1" noChangeAspect="1"/>
          </p:cNvGraphicFramePr>
          <p:nvPr>
            <p:ph type="clipArt" sz="half" idx="2"/>
            <p:extLst>
              <p:ext uri="{D42A27DB-BD31-4B8C-83A1-F6EECF244321}">
                <p14:modId xmlns:p14="http://schemas.microsoft.com/office/powerpoint/2010/main" val="509945620"/>
              </p:ext>
            </p:extLst>
          </p:nvPr>
        </p:nvGraphicFramePr>
        <p:xfrm>
          <a:off x="8375055" y="1368256"/>
          <a:ext cx="2973585" cy="2415154"/>
        </p:xfrm>
        <a:graphic>
          <a:graphicData uri="http://schemas.openxmlformats.org/presentationml/2006/ole">
            <mc:AlternateContent xmlns:mc="http://schemas.openxmlformats.org/markup-compatibility/2006">
              <mc:Choice xmlns:v="urn:schemas-microsoft-com:vml" Requires="v">
                <p:oleObj name="Photo Editor Photo" r:id="rId2" imgW="4371429" imgH="4439270" progId="MSPhotoEd.3">
                  <p:embed/>
                </p:oleObj>
              </mc:Choice>
              <mc:Fallback>
                <p:oleObj name="Photo Editor Photo" r:id="rId2" imgW="4371429" imgH="4439270" progId="MSPhotoEd.3">
                  <p:embed/>
                  <p:pic>
                    <p:nvPicPr>
                      <p:cNvPr id="63492"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5055" y="1368256"/>
                        <a:ext cx="2973585" cy="2415154"/>
                      </a:xfrm>
                      <a:prstGeom prst="rect">
                        <a:avLst/>
                      </a:prstGeom>
                      <a:noFill/>
                      <a:ln>
                        <a:noFill/>
                      </a:ln>
                    </p:spPr>
                  </p:pic>
                </p:oleObj>
              </mc:Fallback>
            </mc:AlternateContent>
          </a:graphicData>
        </a:graphic>
      </p:graphicFrame>
      <p:graphicFrame>
        <p:nvGraphicFramePr>
          <p:cNvPr id="63494" name="Object 6"/>
          <p:cNvGraphicFramePr>
            <a:graphicFrameLocks noChangeAspect="1"/>
          </p:cNvGraphicFramePr>
          <p:nvPr>
            <p:extLst>
              <p:ext uri="{D42A27DB-BD31-4B8C-83A1-F6EECF244321}">
                <p14:modId xmlns:p14="http://schemas.microsoft.com/office/powerpoint/2010/main" val="3077268289"/>
              </p:ext>
            </p:extLst>
          </p:nvPr>
        </p:nvGraphicFramePr>
        <p:xfrm>
          <a:off x="8007945" y="3988990"/>
          <a:ext cx="3340695" cy="2632996"/>
        </p:xfrm>
        <a:graphic>
          <a:graphicData uri="http://schemas.openxmlformats.org/presentationml/2006/ole">
            <mc:AlternateContent xmlns:mc="http://schemas.openxmlformats.org/markup-compatibility/2006">
              <mc:Choice xmlns:v="urn:schemas-microsoft-com:vml" Requires="v">
                <p:oleObj name="Photo Editor Photo" r:id="rId4" imgW="4590476" imgH="4352381" progId="MSPhotoEd.3">
                  <p:embed/>
                </p:oleObj>
              </mc:Choice>
              <mc:Fallback>
                <p:oleObj name="Photo Editor Photo" r:id="rId4" imgW="4590476" imgH="4352381" progId="MSPhotoEd.3">
                  <p:embed/>
                  <p:pic>
                    <p:nvPicPr>
                      <p:cNvPr id="6349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7945" y="3988990"/>
                        <a:ext cx="3340695" cy="2632996"/>
                      </a:xfrm>
                      <a:prstGeom prst="rect">
                        <a:avLst/>
                      </a:prstGeom>
                      <a:noFill/>
                      <a:ln>
                        <a:noFill/>
                      </a:ln>
                      <a:effectLst/>
                    </p:spPr>
                  </p:pic>
                </p:oleObj>
              </mc:Fallback>
            </mc:AlternateContent>
          </a:graphicData>
        </a:graphic>
      </p:graphicFrame>
      <p:sp>
        <p:nvSpPr>
          <p:cNvPr id="3" name="Title 2">
            <a:extLst>
              <a:ext uri="{FF2B5EF4-FFF2-40B4-BE49-F238E27FC236}">
                <a16:creationId xmlns:a16="http://schemas.microsoft.com/office/drawing/2014/main" id="{7A276427-75A4-4F15-B5AB-9675A59A0893}"/>
              </a:ext>
            </a:extLst>
          </p:cNvPr>
          <p:cNvSpPr>
            <a:spLocks noGrp="1"/>
          </p:cNvSpPr>
          <p:nvPr>
            <p:ph type="title"/>
          </p:nvPr>
        </p:nvSpPr>
        <p:spPr/>
        <p:txBody>
          <a:bodyPr/>
          <a:lstStyle/>
          <a:p>
            <a:endParaRPr lang="en-PK" dirty="0"/>
          </a:p>
        </p:txBody>
      </p:sp>
      <p:sp>
        <p:nvSpPr>
          <p:cNvPr id="8" name="Rectangle 2">
            <a:extLst>
              <a:ext uri="{FF2B5EF4-FFF2-40B4-BE49-F238E27FC236}">
                <a16:creationId xmlns:a16="http://schemas.microsoft.com/office/drawing/2014/main" id="{4EC3BD2E-0DED-4507-81BF-B45E04411353}"/>
              </a:ext>
            </a:extLst>
          </p:cNvPr>
          <p:cNvSpPr txBox="1">
            <a:spLocks noChangeArrowheads="1"/>
          </p:cNvSpPr>
          <p:nvPr/>
        </p:nvSpPr>
        <p:spPr>
          <a:xfrm>
            <a:off x="632122" y="360822"/>
            <a:ext cx="10927755" cy="801854"/>
          </a:xfrm>
          <a:prstGeom prst="rect">
            <a:avLst/>
          </a:prstGeom>
          <a:solidFill>
            <a:schemeClr val="accent1">
              <a:lumMod val="75000"/>
            </a:schemeClr>
          </a:solidFill>
        </p:spPr>
        <p:txBody>
          <a:bodyPr vert="horz" lIns="91440" tIns="45720" rIns="91440" bIns="45720" rtlCol="0" anchor="ctr">
            <a:normAutofit/>
          </a:bodyPr>
          <a:lstStyle>
            <a:lvl1pPr algn="ctr">
              <a:lnSpc>
                <a:spcPct val="90000"/>
              </a:lnSpc>
              <a:spcBef>
                <a:spcPct val="0"/>
              </a:spcBef>
              <a:buNone/>
              <a:defRPr sz="4400" b="1">
                <a:solidFill>
                  <a:schemeClr val="bg1">
                    <a:lumMod val="95000"/>
                  </a:schemeClr>
                </a:solidFill>
                <a:effectLst>
                  <a:outerShdw blurRad="38100" dist="38100" dir="2700000" algn="tl">
                    <a:srgbClr val="000000">
                      <a:alpha val="43137"/>
                    </a:srgbClr>
                  </a:outerShdw>
                </a:effectLst>
                <a:latin typeface="+mj-lt"/>
                <a:ea typeface="+mj-ea"/>
                <a:cs typeface="+mj-cs"/>
              </a:defRPr>
            </a:lvl1pPr>
          </a:lstStyle>
          <a:p>
            <a:r>
              <a:rPr lang="en-US" altLang="en-US" dirty="0"/>
              <a:t>Electric Field Line Patterns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2">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63492"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52258" name="Object 2"/>
          <p:cNvGraphicFramePr>
            <a:graphicFrameLocks noChangeAspect="1"/>
          </p:cNvGraphicFramePr>
          <p:nvPr/>
        </p:nvGraphicFramePr>
        <p:xfrm>
          <a:off x="8276863" y="4114854"/>
          <a:ext cx="3534171" cy="2595563"/>
        </p:xfrm>
        <a:graphic>
          <a:graphicData uri="http://schemas.openxmlformats.org/presentationml/2006/ole">
            <mc:AlternateContent xmlns:mc="http://schemas.openxmlformats.org/markup-compatibility/2006">
              <mc:Choice xmlns:v="urn:schemas-microsoft-com:vml" Requires="v">
                <p:oleObj name="Photo Editor Photo" r:id="rId2" imgW="7876190" imgH="7228571" progId="MSPhotoEd.3">
                  <p:embed/>
                </p:oleObj>
              </mc:Choice>
              <mc:Fallback>
                <p:oleObj name="Photo Editor Photo" r:id="rId2" imgW="7876190" imgH="7228571" progId="MSPhotoEd.3">
                  <p:embed/>
                  <p:pic>
                    <p:nvPicPr>
                      <p:cNvPr id="35225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863" y="4114854"/>
                        <a:ext cx="3534171" cy="259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2259" name="Object 3"/>
          <p:cNvGraphicFramePr>
            <a:graphicFrameLocks noChangeAspect="1"/>
          </p:cNvGraphicFramePr>
          <p:nvPr/>
        </p:nvGraphicFramePr>
        <p:xfrm>
          <a:off x="8270876" y="990600"/>
          <a:ext cx="3540125" cy="2971800"/>
        </p:xfrm>
        <a:graphic>
          <a:graphicData uri="http://schemas.openxmlformats.org/presentationml/2006/ole">
            <mc:AlternateContent xmlns:mc="http://schemas.openxmlformats.org/markup-compatibility/2006">
              <mc:Choice xmlns:v="urn:schemas-microsoft-com:vml" Requires="v">
                <p:oleObj name="Photo Editor Photo" r:id="rId4" imgW="6885714" imgH="7228571" progId="MSPhotoEd.3">
                  <p:embed/>
                </p:oleObj>
              </mc:Choice>
              <mc:Fallback>
                <p:oleObj name="Photo Editor Photo" r:id="rId4" imgW="6885714" imgH="7228571" progId="MSPhotoEd.3">
                  <p:embed/>
                  <p:pic>
                    <p:nvPicPr>
                      <p:cNvPr id="35225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76" y="990600"/>
                        <a:ext cx="35401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4" name="Rectangle 4"/>
          <p:cNvSpPr>
            <a:spLocks noGrp="1" noChangeArrowheads="1"/>
          </p:cNvSpPr>
          <p:nvPr>
            <p:ph type="title"/>
          </p:nvPr>
        </p:nvSpPr>
        <p:spPr>
          <a:xfrm>
            <a:off x="609600" y="274638"/>
            <a:ext cx="10884195" cy="7159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Electric Field Line Patterns</a:t>
            </a:r>
          </a:p>
        </p:txBody>
      </p:sp>
      <p:sp>
        <p:nvSpPr>
          <p:cNvPr id="352261" name="Rectangle 5"/>
          <p:cNvSpPr>
            <a:spLocks noGrp="1" noChangeArrowheads="1"/>
          </p:cNvSpPr>
          <p:nvPr>
            <p:ph type="body" sz="half" idx="1"/>
          </p:nvPr>
        </p:nvSpPr>
        <p:spPr>
          <a:xfrm>
            <a:off x="952500" y="1600200"/>
            <a:ext cx="7524750" cy="5105400"/>
          </a:xfrm>
        </p:spPr>
        <p:txBody>
          <a:bodyPr>
            <a:normAutofit lnSpcReduction="10000"/>
          </a:bodyPr>
          <a:lstStyle/>
          <a:p>
            <a:pPr eaLnBrk="1" hangingPunct="1"/>
            <a:r>
              <a:rPr lang="en-US" altLang="en-US"/>
              <a:t>An electric </a:t>
            </a:r>
            <a:r>
              <a:rPr lang="en-US" altLang="en-US">
                <a:solidFill>
                  <a:srgbClr val="FF0000"/>
                </a:solidFill>
              </a:rPr>
              <a:t>dipole</a:t>
            </a:r>
            <a:r>
              <a:rPr lang="en-US" altLang="en-US"/>
              <a:t> consists of two </a:t>
            </a:r>
            <a:r>
              <a:rPr lang="en-US" altLang="en-US">
                <a:solidFill>
                  <a:schemeClr val="hlink"/>
                </a:solidFill>
              </a:rPr>
              <a:t>equal and opposite</a:t>
            </a:r>
            <a:r>
              <a:rPr lang="en-US" altLang="en-US"/>
              <a:t> point charges</a:t>
            </a:r>
          </a:p>
          <a:p>
            <a:pPr eaLnBrk="1" hangingPunct="1"/>
            <a:endParaRPr lang="en-US" altLang="en-US"/>
          </a:p>
          <a:p>
            <a:pPr eaLnBrk="1" hangingPunct="1"/>
            <a:r>
              <a:rPr lang="en-US" altLang="en-US"/>
              <a:t>The number of field lines leaving the positive charge </a:t>
            </a:r>
            <a:r>
              <a:rPr lang="en-US" altLang="en-US">
                <a:solidFill>
                  <a:schemeClr val="hlink"/>
                </a:solidFill>
              </a:rPr>
              <a:t>equals</a:t>
            </a:r>
            <a:r>
              <a:rPr lang="en-US" altLang="en-US"/>
              <a:t> the number of lines terminating on the negative charge</a:t>
            </a:r>
          </a:p>
          <a:p>
            <a:pPr eaLnBrk="1" hangingPunct="1">
              <a:buFontTx/>
              <a:buNone/>
            </a:pPr>
            <a:endParaRPr lang="en-US" altLang="en-US"/>
          </a:p>
          <a:p>
            <a:pPr eaLnBrk="1" hangingPunct="1"/>
            <a:r>
              <a:rPr lang="en-US" altLang="en-US"/>
              <a:t>For two </a:t>
            </a:r>
            <a:r>
              <a:rPr lang="en-US" altLang="en-US">
                <a:solidFill>
                  <a:schemeClr val="hlink"/>
                </a:solidFill>
              </a:rPr>
              <a:t>equal but like</a:t>
            </a:r>
            <a:r>
              <a:rPr lang="en-US" altLang="en-US"/>
              <a:t> point charges, at a great distance from the charges, the field would be approximately that of a single charge of 2q (bulging out of the field lines between the charges – repulsion)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2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226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22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226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2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1"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bg>
      <p:bgRef idx="1001">
        <a:schemeClr val="bg1"/>
      </p:bgRef>
    </p:bg>
    <p:spTree>
      <p:nvGrpSpPr>
        <p:cNvPr id="1" name=""/>
        <p:cNvGrpSpPr/>
        <p:nvPr/>
      </p:nvGrpSpPr>
      <p:grpSpPr>
        <a:xfrm>
          <a:off x="0" y="0"/>
          <a:ext cx="0" cy="0"/>
          <a:chOff x="0" y="0"/>
          <a:chExt cx="0" cy="0"/>
        </a:xfrm>
      </p:grpSpPr>
      <p:graphicFrame>
        <p:nvGraphicFramePr>
          <p:cNvPr id="153606" name="Object 6"/>
          <p:cNvGraphicFramePr>
            <a:graphicFrameLocks noChangeAspect="1"/>
          </p:cNvGraphicFramePr>
          <p:nvPr/>
        </p:nvGraphicFramePr>
        <p:xfrm>
          <a:off x="7667625" y="2895600"/>
          <a:ext cx="3968750" cy="3810000"/>
        </p:xfrm>
        <a:graphic>
          <a:graphicData uri="http://schemas.openxmlformats.org/presentationml/2006/ole">
            <mc:AlternateContent xmlns:mc="http://schemas.openxmlformats.org/markup-compatibility/2006">
              <mc:Choice xmlns:v="urn:schemas-microsoft-com:vml" Requires="v">
                <p:oleObj name="Photo Editor Photo" r:id="rId3" imgW="6020640" imgH="7228571" progId="MSPhotoEd.3">
                  <p:embed/>
                </p:oleObj>
              </mc:Choice>
              <mc:Fallback>
                <p:oleObj name="Photo Editor Photo" r:id="rId3" imgW="6020640" imgH="7228571" progId="MSPhotoEd.3">
                  <p:embed/>
                  <p:pic>
                    <p:nvPicPr>
                      <p:cNvPr id="15360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5" y="2895600"/>
                        <a:ext cx="39687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7" name="Rectangle 4"/>
          <p:cNvSpPr>
            <a:spLocks noGrp="1" noChangeArrowheads="1"/>
          </p:cNvSpPr>
          <p:nvPr>
            <p:ph type="title"/>
          </p:nvPr>
        </p:nvSpPr>
        <p:spPr>
          <a:xfrm>
            <a:off x="952500" y="274638"/>
            <a:ext cx="10403072" cy="650395"/>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Electric Field Line Patterns</a:t>
            </a:r>
          </a:p>
        </p:txBody>
      </p:sp>
      <p:sp>
        <p:nvSpPr>
          <p:cNvPr id="153605" name="Rectangle 5"/>
          <p:cNvSpPr>
            <a:spLocks noGrp="1" noChangeArrowheads="1"/>
          </p:cNvSpPr>
          <p:nvPr>
            <p:ph type="body" sz="half" idx="1"/>
          </p:nvPr>
        </p:nvSpPr>
        <p:spPr>
          <a:xfrm>
            <a:off x="952500" y="1600200"/>
            <a:ext cx="7524750" cy="5105400"/>
          </a:xfrm>
        </p:spPr>
        <p:txBody>
          <a:bodyPr/>
          <a:lstStyle/>
          <a:p>
            <a:pPr eaLnBrk="1" hangingPunct="1">
              <a:lnSpc>
                <a:spcPct val="90000"/>
              </a:lnSpc>
            </a:pPr>
            <a:r>
              <a:rPr lang="en-US" altLang="en-US"/>
              <a:t>For these two </a:t>
            </a:r>
            <a:r>
              <a:rPr lang="en-US" altLang="en-US">
                <a:solidFill>
                  <a:schemeClr val="hlink"/>
                </a:solidFill>
              </a:rPr>
              <a:t>unequal and unlike</a:t>
            </a:r>
            <a:r>
              <a:rPr lang="en-US" altLang="en-US"/>
              <a:t> point charges, at a great distance from the charges, the field would be approximately that of a single charge of +q (two lines leave the +2q charge for each line that terminates on -q)</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5"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38200" y="365126"/>
            <a:ext cx="10515600" cy="676866"/>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Rules for Drawing Electric Field Lines</a:t>
            </a:r>
          </a:p>
        </p:txBody>
      </p:sp>
      <p:sp>
        <p:nvSpPr>
          <p:cNvPr id="68611" name="Rectangle 3"/>
          <p:cNvSpPr>
            <a:spLocks noGrp="1" noChangeArrowheads="1"/>
          </p:cNvSpPr>
          <p:nvPr>
            <p:ph idx="1"/>
          </p:nvPr>
        </p:nvSpPr>
        <p:spPr/>
        <p:txBody>
          <a:bodyPr>
            <a:normAutofit lnSpcReduction="10000"/>
          </a:bodyPr>
          <a:lstStyle/>
          <a:p>
            <a:pPr eaLnBrk="1" hangingPunct="1">
              <a:lnSpc>
                <a:spcPct val="90000"/>
              </a:lnSpc>
            </a:pPr>
            <a:r>
              <a:rPr lang="en-US" altLang="en-US"/>
              <a:t>For a group of charges, the lines must </a:t>
            </a:r>
            <a:r>
              <a:rPr lang="en-US" altLang="en-US">
                <a:solidFill>
                  <a:schemeClr val="hlink"/>
                </a:solidFill>
              </a:rPr>
              <a:t>begin</a:t>
            </a:r>
            <a:r>
              <a:rPr lang="en-US" altLang="en-US"/>
              <a:t> on positive charges and </a:t>
            </a:r>
            <a:r>
              <a:rPr lang="en-US" altLang="en-US">
                <a:solidFill>
                  <a:schemeClr val="hlink"/>
                </a:solidFill>
              </a:rPr>
              <a:t>end</a:t>
            </a:r>
            <a:r>
              <a:rPr lang="en-US" altLang="en-US"/>
              <a:t> on negative charges</a:t>
            </a:r>
          </a:p>
          <a:p>
            <a:pPr eaLnBrk="1" hangingPunct="1">
              <a:lnSpc>
                <a:spcPct val="90000"/>
              </a:lnSpc>
              <a:buFontTx/>
              <a:buNone/>
            </a:pPr>
            <a:endParaRPr lang="en-US" altLang="en-US"/>
          </a:p>
          <a:p>
            <a:pPr eaLnBrk="1" hangingPunct="1">
              <a:lnSpc>
                <a:spcPct val="90000"/>
              </a:lnSpc>
            </a:pPr>
            <a:r>
              <a:rPr lang="en-US" altLang="en-US"/>
              <a:t>In the case of an </a:t>
            </a:r>
            <a:r>
              <a:rPr lang="en-US" altLang="en-US">
                <a:solidFill>
                  <a:schemeClr val="hlink"/>
                </a:solidFill>
              </a:rPr>
              <a:t>excess</a:t>
            </a:r>
            <a:r>
              <a:rPr lang="en-US" altLang="en-US"/>
              <a:t> of charge, some lines will begin or end infinitely far away</a:t>
            </a:r>
          </a:p>
          <a:p>
            <a:pPr eaLnBrk="1" hangingPunct="1">
              <a:lnSpc>
                <a:spcPct val="90000"/>
              </a:lnSpc>
              <a:buFontTx/>
              <a:buNone/>
            </a:pPr>
            <a:endParaRPr lang="en-US" altLang="en-US"/>
          </a:p>
          <a:p>
            <a:pPr eaLnBrk="1" hangingPunct="1">
              <a:lnSpc>
                <a:spcPct val="90000"/>
              </a:lnSpc>
            </a:pPr>
            <a:r>
              <a:rPr lang="en-US" altLang="en-US"/>
              <a:t>The number of lines drawn leaving a positive charge or ending on a negative charge is proportional to the </a:t>
            </a:r>
            <a:r>
              <a:rPr lang="en-US" altLang="en-US">
                <a:solidFill>
                  <a:schemeClr val="hlink"/>
                </a:solidFill>
              </a:rPr>
              <a:t>magnitude</a:t>
            </a:r>
            <a:r>
              <a:rPr lang="en-US" altLang="en-US"/>
              <a:t> of the charge</a:t>
            </a:r>
          </a:p>
          <a:p>
            <a:pPr eaLnBrk="1" hangingPunct="1">
              <a:lnSpc>
                <a:spcPct val="90000"/>
              </a:lnSpc>
              <a:buFontTx/>
              <a:buNone/>
            </a:pPr>
            <a:endParaRPr lang="en-US" altLang="en-US"/>
          </a:p>
          <a:p>
            <a:pPr eaLnBrk="1" hangingPunct="1">
              <a:lnSpc>
                <a:spcPct val="90000"/>
              </a:lnSpc>
            </a:pPr>
            <a:r>
              <a:rPr lang="en-US" altLang="en-US"/>
              <a:t>No two field lines can </a:t>
            </a:r>
            <a:r>
              <a:rPr lang="en-US" altLang="en-US">
                <a:solidFill>
                  <a:schemeClr val="hlink"/>
                </a:solidFill>
              </a:rPr>
              <a:t>cross</a:t>
            </a:r>
            <a:r>
              <a:rPr lang="en-US" altLang="en-US"/>
              <a:t> each other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81000" y="190500"/>
            <a:ext cx="11430000" cy="762000"/>
          </a:xfrm>
          <a:solidFill>
            <a:schemeClr val="accent1">
              <a:lumMod val="75000"/>
            </a:schemeClr>
          </a:solidFill>
        </p:spPr>
        <p:txBody>
          <a:bodyPr vert="horz" lIns="91440" tIns="45720" rIns="91440" bIns="45720" rtlCol="0" anchor="ctr">
            <a:normAutofit/>
          </a:bodyPr>
          <a:lstStyle/>
          <a:p>
            <a:pPr algn="ctr"/>
            <a:r>
              <a:rPr lang="en-US" b="1" dirty="0">
                <a:solidFill>
                  <a:schemeClr val="bg1">
                    <a:lumMod val="95000"/>
                  </a:schemeClr>
                </a:solidFill>
                <a:effectLst>
                  <a:outerShdw blurRad="38100" dist="38100" dir="2700000" algn="tl">
                    <a:srgbClr val="000000">
                      <a:alpha val="43137"/>
                    </a:srgbClr>
                  </a:outerShdw>
                </a:effectLst>
              </a:rPr>
              <a:t>Motion of Charged Particles</a:t>
            </a:r>
          </a:p>
        </p:txBody>
      </p:sp>
      <p:sp>
        <p:nvSpPr>
          <p:cNvPr id="67587" name="Rectangle 3"/>
          <p:cNvSpPr>
            <a:spLocks noGrp="1" noChangeArrowheads="1"/>
          </p:cNvSpPr>
          <p:nvPr>
            <p:ph idx="1"/>
          </p:nvPr>
        </p:nvSpPr>
        <p:spPr>
          <a:xfrm>
            <a:off x="685800" y="1066800"/>
            <a:ext cx="10591800" cy="5029200"/>
          </a:xfrm>
        </p:spPr>
        <p:txBody>
          <a:bodyPr/>
          <a:lstStyle/>
          <a:p>
            <a:pPr marL="0" indent="0" algn="just"/>
            <a:r>
              <a:rPr lang="en-US" sz="2400" dirty="0">
                <a:latin typeface="Times New Roman" panose="02020603050405020304" pitchFamily="18" charset="0"/>
                <a:cs typeface="Times New Roman" panose="02020603050405020304" pitchFamily="18" charset="0"/>
              </a:rPr>
              <a:t>When a charged particle is placed in an electric field, it experiences an electrical force.</a:t>
            </a:r>
          </a:p>
          <a:p>
            <a:pPr marL="0" indent="0" algn="just"/>
            <a:r>
              <a:rPr lang="en-US" sz="2400" dirty="0">
                <a:latin typeface="Times New Roman" panose="02020603050405020304" pitchFamily="18" charset="0"/>
                <a:cs typeface="Times New Roman" panose="02020603050405020304" pitchFamily="18" charset="0"/>
              </a:rPr>
              <a:t>If this is the only force on the particle, it must be the net force.</a:t>
            </a:r>
          </a:p>
          <a:p>
            <a:pPr marL="0" indent="0" algn="just"/>
            <a:r>
              <a:rPr lang="en-US" sz="2400" dirty="0">
                <a:latin typeface="Times New Roman" panose="02020603050405020304" pitchFamily="18" charset="0"/>
                <a:cs typeface="Times New Roman" panose="02020603050405020304" pitchFamily="18" charset="0"/>
              </a:rPr>
              <a:t>The net force will cause the particle to accelerate according to Newton’s second law.  </a:t>
            </a:r>
          </a:p>
          <a:p>
            <a:pPr marL="0" indent="0" algn="just"/>
            <a:endParaRPr lang="en-US" sz="2400" dirty="0">
              <a:latin typeface="Times New Roman" panose="02020603050405020304" pitchFamily="18" charset="0"/>
              <a:cs typeface="Times New Roman" panose="02020603050405020304" pitchFamily="18" charset="0"/>
            </a:endParaRPr>
          </a:p>
          <a:p>
            <a:pPr marL="0" indent="0" algn="just"/>
            <a:endParaRPr lang="en-US" sz="2400" dirty="0">
              <a:latin typeface="Times New Roman" panose="02020603050405020304" pitchFamily="18" charset="0"/>
              <a:cs typeface="Times New Roman" panose="02020603050405020304" pitchFamily="18" charset="0"/>
            </a:endParaRPr>
          </a:p>
          <a:p>
            <a:pPr marL="0" indent="0" algn="just"/>
            <a:endParaRPr lang="en-US" sz="2400" dirty="0">
              <a:latin typeface="Times New Roman" panose="02020603050405020304" pitchFamily="18" charset="0"/>
              <a:cs typeface="Times New Roman" panose="02020603050405020304" pitchFamily="18" charset="0"/>
            </a:endParaRPr>
          </a:p>
          <a:p>
            <a:pPr algn="just" eaLnBrk="1" hangingPunct="1">
              <a:lnSpc>
                <a:spcPct val="9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acceleration of the particle is </a:t>
            </a:r>
          </a:p>
          <a:p>
            <a:pPr marL="0" indent="0" algn="just"/>
            <a:endParaRPr lang="en-US" sz="2400" dirty="0">
              <a:latin typeface="Times New Roman" panose="02020603050405020304" pitchFamily="18" charset="0"/>
              <a:cs typeface="Times New Roman" panose="02020603050405020304" pitchFamily="18" charset="0"/>
            </a:endParaRPr>
          </a:p>
          <a:p>
            <a:pPr marL="0" indent="0" algn="just"/>
            <a:r>
              <a:rPr lang="en-US" sz="2400" dirty="0">
                <a:latin typeface="Times New Roman" panose="02020603050405020304" pitchFamily="18" charset="0"/>
                <a:cs typeface="Times New Roman" panose="02020603050405020304" pitchFamily="18" charset="0"/>
              </a:rPr>
              <a:t>If </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field</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is uniform, then the acceleration is constant.</a:t>
            </a:r>
          </a:p>
          <a:p>
            <a:pPr marL="0" indent="0" algn="just"/>
            <a:endParaRPr lang="en-US" sz="2400" dirty="0">
              <a:latin typeface="Times New Roman" panose="02020603050405020304" pitchFamily="18" charset="0"/>
              <a:cs typeface="Times New Roman" panose="02020603050405020304" pitchFamily="18" charset="0"/>
            </a:endParaRPr>
          </a:p>
        </p:txBody>
      </p:sp>
      <p:sp>
        <p:nvSpPr>
          <p:cNvPr id="67588" name="TextBox 3"/>
          <p:cNvSpPr txBox="1">
            <a:spLocks noChangeArrowheads="1"/>
          </p:cNvSpPr>
          <p:nvPr/>
        </p:nvSpPr>
        <p:spPr bwMode="auto">
          <a:xfrm>
            <a:off x="4857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23.7</a:t>
            </a:r>
          </a:p>
        </p:txBody>
      </p:sp>
      <p:graphicFrame>
        <p:nvGraphicFramePr>
          <p:cNvPr id="2" name="Object 1"/>
          <p:cNvGraphicFramePr>
            <a:graphicFrameLocks noChangeAspect="1"/>
          </p:cNvGraphicFramePr>
          <p:nvPr/>
        </p:nvGraphicFramePr>
        <p:xfrm>
          <a:off x="1295404" y="3429000"/>
          <a:ext cx="2521974" cy="685800"/>
        </p:xfrm>
        <a:graphic>
          <a:graphicData uri="http://schemas.openxmlformats.org/presentationml/2006/ole">
            <mc:AlternateContent xmlns:mc="http://schemas.openxmlformats.org/markup-compatibility/2006">
              <mc:Choice xmlns:v="urn:schemas-microsoft-com:vml" Requires="v">
                <p:oleObj name="Equation" r:id="rId3" imgW="1117115" imgH="304668" progId="Equation.DSMT4">
                  <p:embed/>
                </p:oleObj>
              </mc:Choice>
              <mc:Fallback>
                <p:oleObj name="Equation" r:id="rId3" imgW="1117115" imgH="304668" progId="Equation.DSMT4">
                  <p:embed/>
                  <p:pic>
                    <p:nvPicPr>
                      <p:cNvPr id="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4" y="3429000"/>
                        <a:ext cx="2521974" cy="685800"/>
                      </a:xfrm>
                      <a:prstGeom prst="rect">
                        <a:avLst/>
                      </a:prstGeom>
                      <a:solidFill>
                        <a:srgbClr val="FFC000"/>
                      </a:solidFill>
                      <a:ln>
                        <a:noFill/>
                      </a:ln>
                    </p:spPr>
                  </p:pic>
                </p:oleObj>
              </mc:Fallback>
            </mc:AlternateContent>
          </a:graphicData>
        </a:graphic>
      </p:graphicFrame>
      <p:graphicFrame>
        <p:nvGraphicFramePr>
          <p:cNvPr id="3" name="Object 2"/>
          <p:cNvGraphicFramePr>
            <a:graphicFrameLocks noChangeAspect="1"/>
          </p:cNvGraphicFramePr>
          <p:nvPr/>
        </p:nvGraphicFramePr>
        <p:xfrm>
          <a:off x="1524000" y="2667038"/>
          <a:ext cx="1371600" cy="667753"/>
        </p:xfrm>
        <a:graphic>
          <a:graphicData uri="http://schemas.openxmlformats.org/presentationml/2006/ole">
            <mc:AlternateContent xmlns:mc="http://schemas.openxmlformats.org/markup-compatibility/2006">
              <mc:Choice xmlns:v="urn:schemas-microsoft-com:vml" Requires="v">
                <p:oleObj name="公式" r:id="rId5" imgW="495085" imgH="241195" progId="Equation.3">
                  <p:embed/>
                </p:oleObj>
              </mc:Choice>
              <mc:Fallback>
                <p:oleObj name="公式" r:id="rId5" imgW="495085" imgH="241195" progId="Equation.3">
                  <p:embed/>
                  <p:pic>
                    <p:nvPicPr>
                      <p:cNvPr id="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667038"/>
                        <a:ext cx="1371600" cy="667753"/>
                      </a:xfrm>
                      <a:prstGeom prst="rect">
                        <a:avLst/>
                      </a:prstGeom>
                      <a:solidFill>
                        <a:srgbClr val="FFCC99"/>
                      </a:solidFill>
                      <a:ln>
                        <a:noFill/>
                      </a:ln>
                      <a:effectLst/>
                    </p:spPr>
                  </p:pic>
                </p:oleObj>
              </mc:Fallback>
            </mc:AlternateContent>
          </a:graphicData>
        </a:graphic>
      </p:graphicFrame>
      <p:graphicFrame>
        <p:nvGraphicFramePr>
          <p:cNvPr id="4" name="Object 3"/>
          <p:cNvGraphicFramePr>
            <a:graphicFrameLocks noChangeAspect="1"/>
          </p:cNvGraphicFramePr>
          <p:nvPr/>
        </p:nvGraphicFramePr>
        <p:xfrm>
          <a:off x="5562602" y="3581400"/>
          <a:ext cx="1665033" cy="1323488"/>
        </p:xfrm>
        <a:graphic>
          <a:graphicData uri="http://schemas.openxmlformats.org/presentationml/2006/ole">
            <mc:AlternateContent xmlns:mc="http://schemas.openxmlformats.org/markup-compatibility/2006">
              <mc:Choice xmlns:v="urn:schemas-microsoft-com:vml" Requires="v">
                <p:oleObj name="Equation" r:id="rId7" imgW="495000" imgH="393480" progId="Equation.3">
                  <p:embed/>
                </p:oleObj>
              </mc:Choice>
              <mc:Fallback>
                <p:oleObj name="Equation" r:id="rId7" imgW="495000" imgH="393480" progId="Equation.3">
                  <p:embed/>
                  <p:pic>
                    <p:nvPicPr>
                      <p:cNvPr id="4" name="Object 3"/>
                      <p:cNvPicPr/>
                      <p:nvPr/>
                    </p:nvPicPr>
                    <p:blipFill>
                      <a:blip r:embed="rId8"/>
                      <a:stretch>
                        <a:fillRect/>
                      </a:stretch>
                    </p:blipFill>
                    <p:spPr>
                      <a:xfrm>
                        <a:off x="5562602" y="3581400"/>
                        <a:ext cx="1665033" cy="1323488"/>
                      </a:xfrm>
                      <a:prstGeom prst="rect">
                        <a:avLst/>
                      </a:prstGeom>
                      <a:solidFill>
                        <a:srgbClr val="FFC000"/>
                      </a:solidFill>
                    </p:spPr>
                  </p:pic>
                </p:oleObj>
              </mc:Fallback>
            </mc:AlternateContent>
          </a:graphicData>
        </a:graphic>
      </p:graphicFrame>
      <p:pic>
        <p:nvPicPr>
          <p:cNvPr id="8" name="Picture 6" descr="2324">
            <a:extLst>
              <a:ext uri="{FF2B5EF4-FFF2-40B4-BE49-F238E27FC236}">
                <a16:creationId xmlns:a16="http://schemas.microsoft.com/office/drawing/2014/main" id="{DDDBDB4A-69BF-4DAF-8ACB-7D0BF9A99C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1800" y="3009900"/>
            <a:ext cx="3759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4079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81000" y="178449"/>
            <a:ext cx="11430000" cy="685800"/>
          </a:xfrm>
          <a:solidFill>
            <a:schemeClr val="accent1">
              <a:lumMod val="75000"/>
            </a:schemeClr>
          </a:solidFill>
        </p:spPr>
        <p:txBody>
          <a:bodyPr vert="horz" lIns="91440" tIns="45720" rIns="91440" bIns="45720" rtlCol="0" anchor="ctr">
            <a:normAutofit fontScale="90000"/>
          </a:bodyPr>
          <a:lstStyle/>
          <a:p>
            <a:pPr algn="ctr"/>
            <a:r>
              <a:rPr lang="en-US" b="1" dirty="0">
                <a:solidFill>
                  <a:schemeClr val="bg1">
                    <a:lumMod val="95000"/>
                  </a:schemeClr>
                </a:solidFill>
                <a:effectLst>
                  <a:outerShdw blurRad="38100" dist="38100" dir="2700000" algn="tl">
                    <a:srgbClr val="000000">
                      <a:alpha val="43137"/>
                    </a:srgbClr>
                  </a:outerShdw>
                </a:effectLst>
              </a:rPr>
              <a:t>Problem (9): An Accelerating Positive Charge </a:t>
            </a:r>
          </a:p>
        </p:txBody>
      </p:sp>
      <p:sp>
        <p:nvSpPr>
          <p:cNvPr id="68613" name="TextBox 3"/>
          <p:cNvSpPr txBox="1">
            <a:spLocks noChangeArrowheads="1"/>
          </p:cNvSpPr>
          <p:nvPr/>
        </p:nvSpPr>
        <p:spPr bwMode="auto">
          <a:xfrm>
            <a:off x="4857750" y="6324600"/>
            <a:ext cx="1809750" cy="274638"/>
          </a:xfrm>
          <a:prstGeom prst="rect">
            <a:avLst/>
          </a:prstGeom>
          <a:noFill/>
          <a:ln w="9525">
            <a:noFill/>
            <a:miter lim="800000"/>
            <a:headEnd/>
            <a:tailEnd/>
          </a:ln>
        </p:spPr>
        <p:txBody>
          <a:bodyPr>
            <a:spAutoFit/>
          </a:bodyPr>
          <a:lstStyle/>
          <a:p>
            <a:pPr algn="r"/>
            <a:r>
              <a:rPr lang="en-US" sz="1200"/>
              <a:t>Section  23.7</a:t>
            </a:r>
          </a:p>
        </p:txBody>
      </p:sp>
      <mc:AlternateContent xmlns:mc="http://schemas.openxmlformats.org/markup-compatibility/2006" xmlns:a14="http://schemas.microsoft.com/office/drawing/2010/main">
        <mc:Choice Requires="a14">
          <p:sp>
            <p:nvSpPr>
              <p:cNvPr id="7" name="Rectangle 6"/>
              <p:cNvSpPr/>
              <p:nvPr/>
            </p:nvSpPr>
            <p:spPr>
              <a:xfrm>
                <a:off x="666750" y="1066835"/>
                <a:ext cx="7105650" cy="4569071"/>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 uniform electric field </a:t>
                </a:r>
                <a14:m>
                  <m:oMath xmlns:m="http://schemas.openxmlformats.org/officeDocument/2006/math">
                    <m:acc>
                      <m:accPr>
                        <m:chr m:val="⃗"/>
                        <m:ctrlPr>
                          <a:rPr lang="en-US" sz="2400" i="1">
                            <a:latin typeface="Cambria Math" panose="02040503050406030204" pitchFamily="18" charset="0"/>
                          </a:rPr>
                        </m:ctrlPr>
                      </m:accPr>
                      <m:e>
                        <m:r>
                          <a:rPr lang="en-US" sz="2400" b="1" i="1">
                            <a:latin typeface="Cambria Math"/>
                          </a:rPr>
                          <m:t>𝑬</m:t>
                        </m:r>
                      </m:e>
                    </m:acc>
                  </m:oMath>
                </a14:m>
                <a:r>
                  <a:rPr lang="en-US" sz="2400" dirty="0">
                    <a:latin typeface="Times New Roman" panose="02020603050405020304" pitchFamily="18" charset="0"/>
                    <a:cs typeface="Times New Roman" panose="02020603050405020304" pitchFamily="18" charset="0"/>
                  </a:rPr>
                  <a:t> is directed along the </a:t>
                </a:r>
                <a:r>
                  <a:rPr lang="en-US" sz="2400" i="1" dirty="0">
                    <a:latin typeface="Times New Roman" panose="02020603050405020304" pitchFamily="18" charset="0"/>
                    <a:cs typeface="Times New Roman" panose="02020603050405020304" pitchFamily="18" charset="0"/>
                  </a:rPr>
                  <a:t>x </a:t>
                </a:r>
                <a:r>
                  <a:rPr lang="en-US" sz="2400" dirty="0">
                    <a:latin typeface="Times New Roman" panose="02020603050405020304" pitchFamily="18" charset="0"/>
                    <a:cs typeface="Times New Roman" panose="02020603050405020304" pitchFamily="18" charset="0"/>
                  </a:rPr>
                  <a:t>axis between parallel plates of charge separated by a distance </a:t>
                </a:r>
                <a:r>
                  <a:rPr lang="en-US" sz="2400" i="1" dirty="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as shown in Figure. A positive point charge </a:t>
                </a:r>
                <a:r>
                  <a:rPr lang="en-US" sz="2400" i="1" dirty="0">
                    <a:latin typeface="Times New Roman" panose="02020603050405020304" pitchFamily="18" charset="0"/>
                    <a:cs typeface="Times New Roman" panose="02020603050405020304" pitchFamily="18" charset="0"/>
                  </a:rPr>
                  <a:t>q </a:t>
                </a:r>
                <a:r>
                  <a:rPr lang="en-US" sz="2400" dirty="0">
                    <a:latin typeface="Times New Roman" panose="02020603050405020304" pitchFamily="18" charset="0"/>
                    <a:cs typeface="Times New Roman" panose="02020603050405020304" pitchFamily="18" charset="0"/>
                  </a:rPr>
                  <a:t>of mass </a:t>
                </a:r>
                <a:r>
                  <a:rPr lang="en-US" sz="2400" b="1" i="1" dirty="0">
                    <a:latin typeface="Times New Roman" panose="02020603050405020304" pitchFamily="18" charset="0"/>
                    <a:cs typeface="Times New Roman" panose="02020603050405020304" pitchFamily="18" charset="0"/>
                  </a:rPr>
                  <a:t>m</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released from rest at a point </a:t>
                </a:r>
                <a:r>
                  <a:rPr lang="en-US" sz="2400" b="1" dirty="0">
                    <a:latin typeface="Times New Roman" panose="02020603050405020304" pitchFamily="18" charset="0"/>
                    <a:ea typeface="Arial Unicode MS"/>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next to the positive plate and accelerates to a point </a:t>
                </a:r>
                <a:r>
                  <a:rPr lang="en-US" sz="2400" b="1" dirty="0">
                    <a:latin typeface="Times New Roman" panose="02020603050405020304" pitchFamily="18" charset="0"/>
                    <a:ea typeface="Arial Unicode MS"/>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next to the negative plate.</a:t>
                </a:r>
              </a:p>
              <a:p>
                <a:pPr algn="just"/>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Find the speed of the particle at </a:t>
                </a:r>
                <a:r>
                  <a:rPr lang="en-US" sz="2400" dirty="0">
                    <a:latin typeface="Times New Roman" panose="02020603050405020304" pitchFamily="18" charset="0"/>
                    <a:ea typeface="Arial Unicode MS"/>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by modeling it as a particle under constant acceleration.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66750" y="1066835"/>
                <a:ext cx="7105650" cy="4569071"/>
              </a:xfrm>
              <a:prstGeom prst="rect">
                <a:avLst/>
              </a:prstGeom>
              <a:blipFill>
                <a:blip r:embed="rId3"/>
                <a:stretch>
                  <a:fillRect l="-1286" r="-1286"/>
                </a:stretch>
              </a:blipFill>
            </p:spPr>
            <p:txBody>
              <a:bodyPr/>
              <a:lstStyle/>
              <a:p>
                <a:r>
                  <a:rPr lang="en-PK">
                    <a:noFill/>
                  </a:rPr>
                  <a:t> </a:t>
                </a:r>
              </a:p>
            </p:txBody>
          </p:sp>
        </mc:Fallback>
      </mc:AlternateContent>
      <p:pic>
        <p:nvPicPr>
          <p:cNvPr id="321541" name="Picture 5"/>
          <p:cNvPicPr>
            <a:picLocks noChangeAspect="1" noChangeArrowheads="1"/>
          </p:cNvPicPr>
          <p:nvPr/>
        </p:nvPicPr>
        <p:blipFill>
          <a:blip r:embed="rId4"/>
          <a:srcRect/>
          <a:stretch>
            <a:fillRect/>
          </a:stretch>
        </p:blipFill>
        <p:spPr bwMode="auto">
          <a:xfrm>
            <a:off x="7772402" y="1013755"/>
            <a:ext cx="3827043" cy="4241754"/>
          </a:xfrm>
          <a:prstGeom prst="rect">
            <a:avLst/>
          </a:prstGeom>
          <a:noFill/>
          <a:ln w="9525">
            <a:noFill/>
            <a:miter lim="800000"/>
            <a:headEnd/>
            <a:tailEnd/>
          </a:ln>
          <a:effec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616" y="4572000"/>
            <a:ext cx="589071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914400" y="5334000"/>
            <a:ext cx="460465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90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52500" y="274638"/>
            <a:ext cx="10287000" cy="10207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Properties of Electric Charges</a:t>
            </a:r>
          </a:p>
        </p:txBody>
      </p:sp>
      <p:sp>
        <p:nvSpPr>
          <p:cNvPr id="135171" name="Rectangle 3"/>
          <p:cNvSpPr>
            <a:spLocks noGrp="1" noChangeArrowheads="1"/>
          </p:cNvSpPr>
          <p:nvPr>
            <p:ph idx="1"/>
          </p:nvPr>
        </p:nvSpPr>
        <p:spPr>
          <a:xfrm>
            <a:off x="952500" y="1600200"/>
            <a:ext cx="10287000" cy="5105400"/>
          </a:xfrm>
        </p:spPr>
        <p:txBody>
          <a:bodyPr>
            <a:normAutofit fontScale="92500" lnSpcReduction="20000"/>
          </a:bodyPr>
          <a:lstStyle/>
          <a:p>
            <a:pPr algn="just" eaLnBrk="1" hangingPunct="1"/>
            <a:r>
              <a:rPr lang="en-US" altLang="en-US" b="0" dirty="0"/>
              <a:t>Electric charge is always </a:t>
            </a:r>
            <a:r>
              <a:rPr lang="en-US" altLang="en-US" b="0" dirty="0">
                <a:solidFill>
                  <a:schemeClr val="hlink"/>
                </a:solidFill>
              </a:rPr>
              <a:t>conserved </a:t>
            </a:r>
            <a:r>
              <a:rPr lang="en-US" altLang="en-US" b="0" dirty="0"/>
              <a:t>(not created, only exchanged)</a:t>
            </a:r>
          </a:p>
          <a:p>
            <a:pPr algn="just" eaLnBrk="1" hangingPunct="1">
              <a:buFontTx/>
              <a:buNone/>
            </a:pPr>
            <a:endParaRPr lang="en-US" altLang="en-US" b="0" dirty="0"/>
          </a:p>
          <a:p>
            <a:pPr algn="just" eaLnBrk="1" hangingPunct="1"/>
            <a:r>
              <a:rPr lang="en-US" altLang="en-US" b="0" dirty="0"/>
              <a:t>Objects become charged because </a:t>
            </a:r>
            <a:r>
              <a:rPr lang="en-US" altLang="en-US" b="0" dirty="0">
                <a:solidFill>
                  <a:schemeClr val="hlink"/>
                </a:solidFill>
              </a:rPr>
              <a:t>negative</a:t>
            </a:r>
            <a:r>
              <a:rPr lang="en-US" altLang="en-US" b="0" dirty="0"/>
              <a:t> charge (electrons) is transferred from one object to another.</a:t>
            </a:r>
          </a:p>
          <a:p>
            <a:pPr algn="just" eaLnBrk="1" hangingPunct="1"/>
            <a:r>
              <a:rPr lang="en-US" altLang="en-US" b="0" dirty="0"/>
              <a:t>The charge of the proton is </a:t>
            </a:r>
            <a:r>
              <a:rPr lang="en-US" altLang="en-US" b="0" i="1" dirty="0"/>
              <a:t>e</a:t>
            </a:r>
            <a:r>
              <a:rPr lang="en-US" altLang="en-US" b="0" dirty="0"/>
              <a:t> and that of the electron </a:t>
            </a:r>
            <a:r>
              <a:rPr lang="en-US" altLang="en-US" b="0" i="1" dirty="0"/>
              <a:t>-e</a:t>
            </a:r>
            <a:r>
              <a:rPr lang="en-US" altLang="en-US" b="0" dirty="0"/>
              <a:t> is where </a:t>
            </a:r>
            <a:r>
              <a:rPr lang="en-US" altLang="en-US" b="0" i="1" dirty="0"/>
              <a:t>e</a:t>
            </a:r>
            <a:r>
              <a:rPr lang="en-US" altLang="en-US" b="0" dirty="0"/>
              <a:t> is called the </a:t>
            </a:r>
            <a:r>
              <a:rPr lang="en-US" altLang="en-US" i="1" dirty="0"/>
              <a:t>fundamental unit of charge</a:t>
            </a:r>
            <a:r>
              <a:rPr lang="en-US" altLang="en-US" b="0" dirty="0"/>
              <a:t>.</a:t>
            </a:r>
          </a:p>
          <a:p>
            <a:pPr algn="just" eaLnBrk="1" hangingPunct="1"/>
            <a:r>
              <a:rPr lang="en-US" altLang="en-US" b="0" dirty="0"/>
              <a:t>The charge of an electron or proton is an intrinsic property of the particle, just as mass and spin are intrinsic properties of these particles.</a:t>
            </a:r>
          </a:p>
          <a:p>
            <a:pPr algn="just" eaLnBrk="1" hangingPunct="1">
              <a:buFontTx/>
              <a:buNone/>
            </a:pPr>
            <a:endParaRPr lang="en-US" altLang="en-US" b="0" dirty="0"/>
          </a:p>
          <a:p>
            <a:pPr algn="just" eaLnBrk="1" hangingPunct="1">
              <a:buFontTx/>
              <a:buNone/>
            </a:pPr>
            <a:endParaRPr lang="en-US" altLang="en-US" b="0" dirty="0"/>
          </a:p>
          <a:p>
            <a:pPr algn="just" eaLnBrk="1" hangingPunct="1"/>
            <a:r>
              <a:rPr lang="en-US" altLang="en-US" b="0" dirty="0"/>
              <a:t>The SI unit of charge is the </a:t>
            </a:r>
            <a:r>
              <a:rPr lang="en-US" altLang="en-US" b="0" dirty="0">
                <a:solidFill>
                  <a:srgbClr val="FF0000"/>
                </a:solidFill>
              </a:rPr>
              <a:t>Coulomb</a:t>
            </a:r>
            <a:r>
              <a:rPr lang="en-US" altLang="en-US" b="0" dirty="0"/>
              <a:t> (C)</a:t>
            </a:r>
          </a:p>
          <a:p>
            <a:pPr algn="just" eaLnBrk="1" hangingPunct="1">
              <a:buFontTx/>
              <a:buNone/>
            </a:pPr>
            <a:endParaRPr lang="en-US" altLang="en-US" b="0" dirty="0"/>
          </a:p>
          <a:p>
            <a:pPr algn="just" eaLnBrk="1" hangingPunct="1">
              <a:buFontTx/>
              <a:buNone/>
            </a:pPr>
            <a:r>
              <a:rPr lang="en-US" altLang="en-US" dirty="0"/>
              <a:t> 		e = 1.6 x 10</a:t>
            </a:r>
            <a:r>
              <a:rPr lang="en-US" altLang="en-US" baseline="30000" dirty="0"/>
              <a:t>-19</a:t>
            </a:r>
            <a:r>
              <a:rPr lang="en-US" altLang="en-US" dirty="0"/>
              <a:t> C</a:t>
            </a:r>
          </a:p>
        </p:txBody>
      </p:sp>
      <p:sp>
        <p:nvSpPr>
          <p:cNvPr id="135175" name="Rectangle 7"/>
          <p:cNvSpPr>
            <a:spLocks noChangeArrowheads="1"/>
          </p:cNvSpPr>
          <p:nvPr/>
        </p:nvSpPr>
        <p:spPr bwMode="auto">
          <a:xfrm>
            <a:off x="1808922" y="5897562"/>
            <a:ext cx="2425148" cy="6858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grpSp>
        <p:nvGrpSpPr>
          <p:cNvPr id="135180" name="Group 12"/>
          <p:cNvGrpSpPr>
            <a:grpSpLocks/>
          </p:cNvGrpSpPr>
          <p:nvPr/>
        </p:nvGrpSpPr>
        <p:grpSpPr bwMode="auto">
          <a:xfrm>
            <a:off x="8902334" y="4548437"/>
            <a:ext cx="2095500" cy="2147282"/>
            <a:chOff x="4300" y="2508"/>
            <a:chExt cx="1248" cy="1808"/>
          </a:xfrm>
        </p:grpSpPr>
        <p:graphicFrame>
          <p:nvGraphicFramePr>
            <p:cNvPr id="18438" name="Object 10"/>
            <p:cNvGraphicFramePr>
              <a:graphicFrameLocks noChangeAspect="1"/>
            </p:cNvGraphicFramePr>
            <p:nvPr>
              <p:extLst>
                <p:ext uri="{D42A27DB-BD31-4B8C-83A1-F6EECF244321}">
                  <p14:modId xmlns:p14="http://schemas.microsoft.com/office/powerpoint/2010/main" val="2441859718"/>
                </p:ext>
              </p:extLst>
            </p:nvPr>
          </p:nvGraphicFramePr>
          <p:xfrm>
            <a:off x="4539" y="2508"/>
            <a:ext cx="771" cy="1200"/>
          </p:xfrm>
          <a:graphic>
            <a:graphicData uri="http://schemas.openxmlformats.org/presentationml/2006/ole">
              <mc:AlternateContent xmlns:mc="http://schemas.openxmlformats.org/markup-compatibility/2006">
                <mc:Choice xmlns:v="urn:schemas-microsoft-com:vml" Requires="v">
                  <p:oleObj name="Photo Editor Photo" r:id="rId2" imgW="4648849" imgH="7228571" progId="MSPhotoEd.3">
                    <p:embed/>
                  </p:oleObj>
                </mc:Choice>
                <mc:Fallback>
                  <p:oleObj name="Photo Editor Photo" r:id="rId2" imgW="4648849" imgH="7228571" progId="MSPhotoEd.3">
                    <p:embed/>
                    <p:pic>
                      <p:nvPicPr>
                        <p:cNvPr id="18438"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 y="2508"/>
                          <a:ext cx="771"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9" name="Text Box 11"/>
            <p:cNvSpPr txBox="1">
              <a:spLocks noChangeArrowheads="1"/>
            </p:cNvSpPr>
            <p:nvPr/>
          </p:nvSpPr>
          <p:spPr bwMode="auto">
            <a:xfrm>
              <a:off x="4300" y="3772"/>
              <a:ext cx="1248" cy="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spcBef>
                  <a:spcPct val="50000"/>
                </a:spcBef>
                <a:buFontTx/>
                <a:buNone/>
              </a:pPr>
              <a:r>
                <a:rPr lang="en-US" altLang="en-US" sz="1800" b="0" dirty="0"/>
                <a:t>Charles Coulomb 1736 – 1806</a:t>
              </a:r>
            </a:p>
          </p:txBody>
        </p:sp>
      </p:gr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5534400" y="4152600"/>
              <a:ext cx="5064120" cy="45000"/>
            </p14:xfrm>
          </p:contentPart>
        </mc:Choice>
        <mc:Fallback xmlns="">
          <p:pic>
            <p:nvPicPr>
              <p:cNvPr id="4" name="Ink 3"/>
              <p:cNvPicPr/>
              <p:nvPr/>
            </p:nvPicPr>
            <p:blipFill>
              <a:blip r:embed="rId5"/>
              <a:stretch>
                <a:fillRect/>
              </a:stretch>
            </p:blipFill>
            <p:spPr>
              <a:xfrm>
                <a:off x="5525040" y="4143240"/>
                <a:ext cx="50828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684845" y="3201300"/>
              <a:ext cx="7064640" cy="1902600"/>
            </p14:xfrm>
          </p:contentPart>
        </mc:Choice>
        <mc:Fallback xmlns="">
          <p:pic>
            <p:nvPicPr>
              <p:cNvPr id="6" name="Ink 5"/>
              <p:cNvPicPr/>
              <p:nvPr/>
            </p:nvPicPr>
            <p:blipFill>
              <a:blip r:embed="rId7"/>
              <a:stretch>
                <a:fillRect/>
              </a:stretch>
            </p:blipFill>
            <p:spPr>
              <a:xfrm>
                <a:off x="3675485" y="3191940"/>
                <a:ext cx="7083360" cy="1921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518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5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0052"/>
            <a:ext cx="11430000" cy="685800"/>
          </a:xfrm>
          <a:solidFill>
            <a:schemeClr val="accent1">
              <a:lumMod val="75000"/>
            </a:schemeClr>
          </a:solidFill>
        </p:spPr>
        <p:txBody>
          <a:bodyPr vert="horz" lIns="91440" tIns="45720" rIns="91440" bIns="45720" rtlCol="0" anchor="ctr">
            <a:normAutofit fontScale="90000"/>
          </a:bodyPr>
          <a:lstStyle/>
          <a:p>
            <a:pPr algn="ctr"/>
            <a:r>
              <a:rPr lang="en-US" b="1" dirty="0">
                <a:solidFill>
                  <a:schemeClr val="bg1">
                    <a:lumMod val="95000"/>
                  </a:schemeClr>
                </a:solidFill>
                <a:effectLst>
                  <a:outerShdw blurRad="38100" dist="38100" dir="2700000" algn="tl">
                    <a:srgbClr val="000000">
                      <a:alpha val="43137"/>
                    </a:srgbClr>
                  </a:outerShdw>
                </a:effectLst>
              </a:rPr>
              <a:t>Example 23.10 </a:t>
            </a:r>
          </a:p>
        </p:txBody>
      </p:sp>
      <p:pic>
        <p:nvPicPr>
          <p:cNvPr id="880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4901" y="841498"/>
            <a:ext cx="9620875" cy="2210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7095" y="3032408"/>
            <a:ext cx="4541838" cy="2732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24" y="3352805"/>
            <a:ext cx="5853331" cy="128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97" y="4637125"/>
            <a:ext cx="6562063" cy="1142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31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8069"/>
                                        </p:tgtEl>
                                        <p:attrNameLst>
                                          <p:attrName>style.visibility</p:attrName>
                                        </p:attrNameLst>
                                      </p:cBhvr>
                                      <p:to>
                                        <p:strVal val="visible"/>
                                      </p:to>
                                    </p:set>
                                    <p:animEffect transition="in" filter="fade">
                                      <p:cBhvr>
                                        <p:cTn id="11"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68" b="42130"/>
          <a:stretch/>
        </p:blipFill>
        <p:spPr bwMode="auto">
          <a:xfrm>
            <a:off x="630885" y="838200"/>
            <a:ext cx="8721969" cy="1165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848823"/>
            <a:ext cx="4770438" cy="2869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0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986298"/>
            <a:ext cx="5347860" cy="1128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0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2" y="3999914"/>
            <a:ext cx="5583463"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381000" y="152400"/>
            <a:ext cx="11430000" cy="685800"/>
          </a:xfrm>
          <a:solidFill>
            <a:schemeClr val="accent1">
              <a:lumMod val="75000"/>
            </a:schemeClr>
          </a:solidFill>
        </p:spPr>
        <p:txBody>
          <a:bodyPr vert="horz" lIns="91440" tIns="45720" rIns="91440" bIns="45720" rtlCol="0" anchor="ctr">
            <a:normAutofit fontScale="90000"/>
          </a:bodyPr>
          <a:lstStyle/>
          <a:p>
            <a:pPr algn="ctr"/>
            <a:r>
              <a:rPr lang="en-US" b="1" dirty="0">
                <a:solidFill>
                  <a:schemeClr val="bg1">
                    <a:lumMod val="95000"/>
                  </a:schemeClr>
                </a:solidFill>
                <a:effectLst>
                  <a:outerShdw blurRad="38100" dist="38100" dir="2700000" algn="tl">
                    <a:srgbClr val="000000">
                      <a:alpha val="43137"/>
                    </a:srgbClr>
                  </a:outerShdw>
                </a:effectLst>
              </a:rPr>
              <a:t>Example 23.10 </a:t>
            </a:r>
          </a:p>
        </p:txBody>
      </p:sp>
      <p:pic>
        <p:nvPicPr>
          <p:cNvPr id="890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159368"/>
            <a:ext cx="10823598" cy="43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2126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r="207" b="37230"/>
          <a:stretch/>
        </p:blipFill>
        <p:spPr bwMode="auto">
          <a:xfrm>
            <a:off x="533402" y="838239"/>
            <a:ext cx="8105663" cy="1191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470" y="2758096"/>
            <a:ext cx="3775530" cy="2271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4" y="2895639"/>
            <a:ext cx="3964614" cy="83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2" y="4026877"/>
            <a:ext cx="5876063" cy="110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txBox="1">
            <a:spLocks/>
          </p:cNvSpPr>
          <p:nvPr/>
        </p:nvSpPr>
        <p:spPr bwMode="auto">
          <a:xfrm>
            <a:off x="381000" y="93040"/>
            <a:ext cx="11430000" cy="685800"/>
          </a:xfrm>
          <a:prstGeom prst="rect">
            <a:avLst/>
          </a:prstGeom>
          <a:solidFill>
            <a:schemeClr val="accent1">
              <a:lumMod val="75000"/>
            </a:schemeClr>
          </a:solidFill>
        </p:spPr>
        <p:txBody>
          <a:bodyPr vert="horz" lIns="91440" tIns="45720" rIns="91440" bIns="45720" rtlCol="0" anchor="ctr">
            <a:normAutofit lnSpcReduction="10000"/>
          </a:bodyPr>
          <a:lstStyle>
            <a:lvl1pPr algn="ctr">
              <a:lnSpc>
                <a:spcPct val="90000"/>
              </a:lnSpc>
              <a:spcBef>
                <a:spcPct val="0"/>
              </a:spcBef>
              <a:buNone/>
              <a:defRPr sz="4400" b="1">
                <a:solidFill>
                  <a:schemeClr val="bg1">
                    <a:lumMod val="95000"/>
                  </a:schemeClr>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r>
              <a:rPr lang="en-US" dirty="0"/>
              <a:t>Example 23.10 </a:t>
            </a:r>
          </a:p>
        </p:txBody>
      </p:sp>
      <p:pic>
        <p:nvPicPr>
          <p:cNvPr id="901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2133639"/>
            <a:ext cx="11430000" cy="643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7527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90465" y="274638"/>
            <a:ext cx="10968135" cy="9445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Practice Problem:</a:t>
            </a:r>
          </a:p>
        </p:txBody>
      </p:sp>
      <mc:AlternateContent xmlns:mc="http://schemas.openxmlformats.org/markup-compatibility/2006" xmlns:a14="http://schemas.microsoft.com/office/drawing/2010/main">
        <mc:Choice Requires="a14">
          <p:sp>
            <p:nvSpPr>
              <p:cNvPr id="68611" name="Rectangle 3"/>
              <p:cNvSpPr>
                <a:spLocks noGrp="1" noChangeArrowheads="1"/>
              </p:cNvSpPr>
              <p:nvPr>
                <p:ph idx="1"/>
              </p:nvPr>
            </p:nvSpPr>
            <p:spPr>
              <a:xfrm>
                <a:off x="533400" y="1600246"/>
                <a:ext cx="11125200" cy="1447793"/>
              </a:xfrm>
            </p:spPr>
            <p:txBody>
              <a:bodyPr>
                <a:normAutofit fontScale="92500" lnSpcReduction="10000"/>
              </a:bodyPr>
              <a:lstStyle/>
              <a:p>
                <a:pPr marL="0" indent="0">
                  <a:buNone/>
                </a:pPr>
                <a:r>
                  <a:rPr lang="en-US" altLang="en-US" b="0" dirty="0"/>
                  <a:t>A proton is projected in the positive x direction into a region of a uniform electric field </a:t>
                </a:r>
                <a14:m>
                  <m:oMath xmlns:m="http://schemas.openxmlformats.org/officeDocument/2006/math">
                    <m:acc>
                      <m:accPr>
                        <m:chr m:val="⃗"/>
                        <m:ctrlPr>
                          <a:rPr lang="en-US" altLang="en-US" b="0" i="1" smtClean="0">
                            <a:latin typeface="Cambria Math" panose="02040503050406030204" pitchFamily="18" charset="0"/>
                          </a:rPr>
                        </m:ctrlPr>
                      </m:accPr>
                      <m:e>
                        <m:r>
                          <a:rPr lang="en-US" altLang="en-US" b="0" i="1" smtClean="0">
                            <a:latin typeface="Cambria Math"/>
                          </a:rPr>
                          <m:t>𝐸</m:t>
                        </m:r>
                      </m:e>
                    </m:acc>
                    <m:r>
                      <a:rPr lang="en-US" altLang="en-US" b="0" i="1" smtClean="0">
                        <a:latin typeface="Cambria Math"/>
                      </a:rPr>
                      <m:t>=−6.00</m:t>
                    </m:r>
                    <m:r>
                      <a:rPr lang="en-US" altLang="en-US" b="0" i="1" smtClean="0">
                        <a:latin typeface="Cambria Math"/>
                        <a:ea typeface="Cambria Math"/>
                      </a:rPr>
                      <m:t>×</m:t>
                    </m:r>
                    <m:sSup>
                      <m:sSupPr>
                        <m:ctrlPr>
                          <a:rPr lang="en-US" altLang="en-US" b="0" i="1" smtClean="0">
                            <a:latin typeface="Cambria Math" panose="02040503050406030204" pitchFamily="18" charset="0"/>
                            <a:ea typeface="Cambria Math"/>
                          </a:rPr>
                        </m:ctrlPr>
                      </m:sSupPr>
                      <m:e>
                        <m:r>
                          <a:rPr lang="en-US" altLang="en-US" b="0" i="1" smtClean="0">
                            <a:latin typeface="Cambria Math"/>
                            <a:ea typeface="Cambria Math"/>
                          </a:rPr>
                          <m:t>10</m:t>
                        </m:r>
                      </m:e>
                      <m:sup>
                        <m:r>
                          <a:rPr lang="en-US" altLang="en-US" b="0" i="1" smtClean="0">
                            <a:latin typeface="Cambria Math"/>
                            <a:ea typeface="Cambria Math"/>
                          </a:rPr>
                          <m:t>5</m:t>
                        </m:r>
                      </m:sup>
                    </m:sSup>
                    <m:acc>
                      <m:accPr>
                        <m:chr m:val="̂"/>
                        <m:ctrlPr>
                          <a:rPr lang="en-US" altLang="en-US" b="0" i="1" smtClean="0">
                            <a:latin typeface="Cambria Math" panose="02040503050406030204" pitchFamily="18" charset="0"/>
                            <a:ea typeface="Cambria Math"/>
                          </a:rPr>
                        </m:ctrlPr>
                      </m:accPr>
                      <m:e>
                        <m:r>
                          <a:rPr lang="en-US" altLang="en-US" b="0" i="1">
                            <a:latin typeface="Cambria Math"/>
                            <a:ea typeface="Cambria Math"/>
                          </a:rPr>
                          <m:t>𝑖</m:t>
                        </m:r>
                      </m:e>
                    </m:acc>
                  </m:oMath>
                </a14:m>
                <a:r>
                  <a:rPr lang="en-US" altLang="en-US" b="0" dirty="0"/>
                  <a:t> N/C at t  0. The proton travels 7.00 cm as it comes to rest. Determine (a) the acceleration of the proton, (b) its initial speed, and (c) the time interval over which the proton comes to rest</a:t>
                </a:r>
              </a:p>
            </p:txBody>
          </p:sp>
        </mc:Choice>
        <mc:Fallback xmlns="">
          <p:sp>
            <p:nvSpPr>
              <p:cNvPr id="68611" name="Rectangle 3"/>
              <p:cNvSpPr>
                <a:spLocks noGrp="1" noRot="1" noChangeAspect="1" noMove="1" noResize="1" noEditPoints="1" noAdjustHandles="1" noChangeArrowheads="1" noChangeShapeType="1" noTextEdit="1"/>
              </p:cNvSpPr>
              <p:nvPr>
                <p:ph idx="1"/>
              </p:nvPr>
            </p:nvSpPr>
            <p:spPr>
              <a:xfrm>
                <a:off x="533400" y="1600246"/>
                <a:ext cx="11125200" cy="1447793"/>
              </a:xfrm>
              <a:blipFill>
                <a:blip r:embed="rId2"/>
                <a:stretch>
                  <a:fillRect l="-986" t="-8861" r="-767" b="-8017"/>
                </a:stretch>
              </a:blipFill>
            </p:spPr>
            <p:txBody>
              <a:bodyPr/>
              <a:lstStyle/>
              <a:p>
                <a:r>
                  <a:rPr lang="en-PK">
                    <a:noFill/>
                  </a:rPr>
                  <a:t> </a:t>
                </a:r>
              </a:p>
            </p:txBody>
          </p:sp>
        </mc:Fallback>
      </mc:AlternateContent>
    </p:spTree>
    <p:extLst>
      <p:ext uri="{BB962C8B-B14F-4D97-AF65-F5344CB8AC3E}">
        <p14:creationId xmlns:p14="http://schemas.microsoft.com/office/powerpoint/2010/main" val="117256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44201" y="423927"/>
            <a:ext cx="10903598" cy="9445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Practice Problem:</a:t>
            </a:r>
          </a:p>
        </p:txBody>
      </p:sp>
      <p:sp>
        <p:nvSpPr>
          <p:cNvPr id="68611" name="Rectangle 3"/>
          <p:cNvSpPr>
            <a:spLocks noGrp="1" noChangeArrowheads="1"/>
          </p:cNvSpPr>
          <p:nvPr>
            <p:ph idx="1"/>
          </p:nvPr>
        </p:nvSpPr>
        <p:spPr>
          <a:xfrm>
            <a:off x="533400" y="1600246"/>
            <a:ext cx="11125200" cy="1447793"/>
          </a:xfrm>
        </p:spPr>
        <p:txBody>
          <a:bodyPr/>
          <a:lstStyle/>
          <a:p>
            <a:pPr marL="0" indent="0">
              <a:buNone/>
            </a:pPr>
            <a:r>
              <a:rPr lang="en-US" altLang="en-US" b="0" dirty="0">
                <a:latin typeface="Times New Roman" panose="02020603050405020304" pitchFamily="18" charset="0"/>
                <a:cs typeface="Times New Roman" panose="02020603050405020304" pitchFamily="18" charset="0"/>
              </a:rPr>
              <a:t>Figure shows the electric field lines for two charged particles separated by a small distance. (a) Determine the ratio </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1</a:t>
            </a:r>
            <a:r>
              <a:rPr lang="en-US" altLang="en-US" b="0" dirty="0">
                <a:latin typeface="Times New Roman" panose="02020603050405020304" pitchFamily="18" charset="0"/>
                <a:cs typeface="Times New Roman" panose="02020603050405020304" pitchFamily="18" charset="0"/>
              </a:rPr>
              <a:t>/</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2</a:t>
            </a:r>
            <a:r>
              <a:rPr lang="en-US" altLang="en-US" b="0" dirty="0">
                <a:latin typeface="Times New Roman" panose="02020603050405020304" pitchFamily="18" charset="0"/>
                <a:cs typeface="Times New Roman" panose="02020603050405020304" pitchFamily="18" charset="0"/>
              </a:rPr>
              <a:t>. (b) What are the signs of </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1</a:t>
            </a:r>
            <a:r>
              <a:rPr lang="en-US" altLang="en-US" b="0" dirty="0">
                <a:latin typeface="Times New Roman" panose="02020603050405020304" pitchFamily="18" charset="0"/>
                <a:cs typeface="Times New Roman" panose="02020603050405020304" pitchFamily="18" charset="0"/>
              </a:rPr>
              <a:t> and </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2</a:t>
            </a:r>
            <a:r>
              <a:rPr lang="en-US" altLang="en-US" b="0" dirty="0">
                <a:latin typeface="Times New Roman" panose="02020603050405020304" pitchFamily="18" charset="0"/>
                <a:cs typeface="Times New Roman" panose="02020603050405020304" pitchFamily="18" charset="0"/>
              </a:rPr>
              <a:t>?</a:t>
            </a:r>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3" y="2515334"/>
            <a:ext cx="3259286" cy="4114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52045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Rectangle 3"/>
          <p:cNvSpPr>
            <a:spLocks noGrp="1" noChangeArrowheads="1"/>
          </p:cNvSpPr>
          <p:nvPr>
            <p:ph idx="1"/>
          </p:nvPr>
        </p:nvSpPr>
        <p:spPr>
          <a:xfrm>
            <a:off x="533400" y="1600246"/>
            <a:ext cx="11125200" cy="1447793"/>
          </a:xfrm>
        </p:spPr>
        <p:txBody>
          <a:bodyPr>
            <a:normAutofit fontScale="92500"/>
          </a:bodyPr>
          <a:lstStyle/>
          <a:p>
            <a:pPr marL="0" indent="0">
              <a:buNone/>
            </a:pPr>
            <a:r>
              <a:rPr lang="en-US" altLang="en-US" b="0" dirty="0">
                <a:latin typeface="Times New Roman" panose="02020603050405020304" pitchFamily="18" charset="0"/>
                <a:cs typeface="Times New Roman" panose="02020603050405020304" pitchFamily="18" charset="0"/>
              </a:rPr>
              <a:t>A uniformly charged insulating rod of length 14.0 cm is bent into the shape of a semicircle as shown in Figure. The rod has a total charge of -7.50 </a:t>
            </a:r>
            <a:r>
              <a:rPr lang="el-GR" altLang="en-US" b="0" dirty="0">
                <a:latin typeface="Times New Roman" panose="02020603050405020304" pitchFamily="18" charset="0"/>
                <a:cs typeface="Times New Roman" panose="02020603050405020304" pitchFamily="18" charset="0"/>
              </a:rPr>
              <a:t>μ</a:t>
            </a:r>
            <a:r>
              <a:rPr lang="en-US" altLang="en-US" b="0" dirty="0">
                <a:latin typeface="Times New Roman" panose="02020603050405020304" pitchFamily="18" charset="0"/>
                <a:cs typeface="Times New Roman" panose="02020603050405020304" pitchFamily="18" charset="0"/>
              </a:rPr>
              <a:t>C. Find the</a:t>
            </a:r>
          </a:p>
          <a:p>
            <a:pPr marL="0" indent="0">
              <a:buNone/>
            </a:pPr>
            <a:r>
              <a:rPr lang="en-US" altLang="en-US" b="0" dirty="0">
                <a:latin typeface="Times New Roman" panose="02020603050405020304" pitchFamily="18" charset="0"/>
                <a:cs typeface="Times New Roman" panose="02020603050405020304" pitchFamily="18" charset="0"/>
              </a:rPr>
              <a:t>magnitude and direction of the electric field at </a:t>
            </a:r>
            <a:r>
              <a:rPr lang="en-US" altLang="en-US" b="0" i="1" dirty="0">
                <a:latin typeface="Times New Roman" panose="02020603050405020304" pitchFamily="18" charset="0"/>
                <a:cs typeface="Times New Roman" panose="02020603050405020304" pitchFamily="18" charset="0"/>
              </a:rPr>
              <a:t>O</a:t>
            </a:r>
            <a:r>
              <a:rPr lang="en-US" altLang="en-US" b="0" dirty="0">
                <a:latin typeface="Times New Roman" panose="02020603050405020304" pitchFamily="18" charset="0"/>
                <a:cs typeface="Times New Roman" panose="02020603050405020304" pitchFamily="18" charset="0"/>
              </a:rPr>
              <a:t>, the center of the semicircle.</a:t>
            </a:r>
          </a:p>
        </p:txBody>
      </p:sp>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24" y="2895600"/>
            <a:ext cx="2819401" cy="370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a:extLst>
              <a:ext uri="{FF2B5EF4-FFF2-40B4-BE49-F238E27FC236}">
                <a16:creationId xmlns:a16="http://schemas.microsoft.com/office/drawing/2014/main" id="{E47B33C4-B040-444A-A379-9EE36E02C5EE}"/>
              </a:ext>
            </a:extLst>
          </p:cNvPr>
          <p:cNvSpPr>
            <a:spLocks noGrp="1"/>
          </p:cNvSpPr>
          <p:nvPr>
            <p:ph type="title"/>
          </p:nvPr>
        </p:nvSpPr>
        <p:spPr/>
        <p:txBody>
          <a:bodyPr/>
          <a:lstStyle/>
          <a:p>
            <a:endParaRPr lang="en-PK"/>
          </a:p>
        </p:txBody>
      </p:sp>
      <p:sp>
        <p:nvSpPr>
          <p:cNvPr id="8" name="Rectangle 2">
            <a:extLst>
              <a:ext uri="{FF2B5EF4-FFF2-40B4-BE49-F238E27FC236}">
                <a16:creationId xmlns:a16="http://schemas.microsoft.com/office/drawing/2014/main" id="{0F9DC66A-C87C-4FC2-950B-3D327456BBD6}"/>
              </a:ext>
            </a:extLst>
          </p:cNvPr>
          <p:cNvSpPr txBox="1">
            <a:spLocks noChangeArrowheads="1"/>
          </p:cNvSpPr>
          <p:nvPr/>
        </p:nvSpPr>
        <p:spPr>
          <a:xfrm>
            <a:off x="644201" y="423927"/>
            <a:ext cx="10903598" cy="944562"/>
          </a:xfrm>
          <a:prstGeom prst="rect">
            <a:avLst/>
          </a:prstGeom>
          <a:solidFill>
            <a:schemeClr val="accent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a:solidFill>
                  <a:schemeClr val="bg1">
                    <a:lumMod val="95000"/>
                  </a:schemeClr>
                </a:solidFill>
                <a:effectLst>
                  <a:outerShdw blurRad="38100" dist="38100" dir="2700000" algn="tl">
                    <a:srgbClr val="000000">
                      <a:alpha val="43137"/>
                    </a:srgbClr>
                  </a:outerShdw>
                </a:effectLst>
              </a:rPr>
              <a:t>Practice Problem:</a:t>
            </a:r>
            <a:endParaRPr lang="en-US" altLang="en-US" b="1" dirty="0">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82963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Rectangle 3"/>
          <p:cNvSpPr>
            <a:spLocks noGrp="1" noChangeArrowheads="1"/>
          </p:cNvSpPr>
          <p:nvPr>
            <p:ph idx="1"/>
          </p:nvPr>
        </p:nvSpPr>
        <p:spPr>
          <a:xfrm>
            <a:off x="533400" y="1295401"/>
            <a:ext cx="11125200" cy="1905000"/>
          </a:xfrm>
        </p:spPr>
        <p:txBody>
          <a:bodyPr/>
          <a:lstStyle/>
          <a:p>
            <a:pPr marL="0" indent="0">
              <a:buNone/>
            </a:pPr>
            <a:r>
              <a:rPr lang="en-US" altLang="en-US" sz="2000" dirty="0">
                <a:latin typeface="Times New Roman" panose="02020603050405020304" pitchFamily="18" charset="0"/>
                <a:cs typeface="Times New Roman" panose="02020603050405020304" pitchFamily="18" charset="0"/>
              </a:rPr>
              <a:t>Two identical particles, each having charge +</a:t>
            </a:r>
            <a:r>
              <a:rPr lang="en-US" altLang="en-US" sz="2000" i="1" dirty="0">
                <a:latin typeface="Times New Roman" panose="02020603050405020304" pitchFamily="18" charset="0"/>
                <a:cs typeface="Times New Roman" panose="02020603050405020304" pitchFamily="18" charset="0"/>
              </a:rPr>
              <a:t>q</a:t>
            </a:r>
            <a:r>
              <a:rPr lang="en-US" altLang="en-US" sz="2000" dirty="0">
                <a:latin typeface="Times New Roman" panose="02020603050405020304" pitchFamily="18" charset="0"/>
                <a:cs typeface="Times New Roman" panose="02020603050405020304" pitchFamily="18" charset="0"/>
              </a:rPr>
              <a:t>, are fixed in space and separated by a distance </a:t>
            </a:r>
            <a:r>
              <a:rPr lang="en-US" altLang="en-US" sz="2000" i="1" dirty="0">
                <a:latin typeface="Times New Roman" panose="02020603050405020304" pitchFamily="18" charset="0"/>
                <a:cs typeface="Times New Roman" panose="02020603050405020304" pitchFamily="18" charset="0"/>
              </a:rPr>
              <a:t>d</a:t>
            </a:r>
            <a:r>
              <a:rPr lang="en-US" altLang="en-US" sz="2000" dirty="0">
                <a:latin typeface="Times New Roman" panose="02020603050405020304" pitchFamily="18" charset="0"/>
                <a:cs typeface="Times New Roman" panose="02020603050405020304" pitchFamily="18" charset="0"/>
              </a:rPr>
              <a:t>. A third particle with charge -</a:t>
            </a:r>
            <a:r>
              <a:rPr lang="en-US" altLang="en-US" sz="2000" i="1" dirty="0">
                <a:latin typeface="Times New Roman" panose="02020603050405020304" pitchFamily="18" charset="0"/>
                <a:cs typeface="Times New Roman" panose="02020603050405020304" pitchFamily="18" charset="0"/>
              </a:rPr>
              <a:t>Q</a:t>
            </a:r>
            <a:r>
              <a:rPr lang="en-US" altLang="en-US" sz="2000" dirty="0">
                <a:latin typeface="Times New Roman" panose="02020603050405020304" pitchFamily="18" charset="0"/>
                <a:cs typeface="Times New Roman" panose="02020603050405020304" pitchFamily="18" charset="0"/>
              </a:rPr>
              <a:t> is free to move and lies initially at rest on the perpendicular bisector of the two fixed charges a distance </a:t>
            </a:r>
            <a:r>
              <a:rPr lang="en-US" altLang="en-US" sz="2000" i="1" dirty="0">
                <a:latin typeface="Times New Roman" panose="02020603050405020304" pitchFamily="18" charset="0"/>
                <a:cs typeface="Times New Roman" panose="02020603050405020304" pitchFamily="18" charset="0"/>
              </a:rPr>
              <a:t>x</a:t>
            </a:r>
            <a:r>
              <a:rPr lang="en-US" altLang="en-US" sz="2000" dirty="0">
                <a:latin typeface="Times New Roman" panose="02020603050405020304" pitchFamily="18" charset="0"/>
                <a:cs typeface="Times New Roman" panose="02020603050405020304" pitchFamily="18" charset="0"/>
              </a:rPr>
              <a:t> from the midpoint between the two fixed charges (Fig. P23.10). (a) Show that if </a:t>
            </a:r>
            <a:r>
              <a:rPr lang="en-US" altLang="en-US" sz="2000" i="1" dirty="0">
                <a:latin typeface="Times New Roman" panose="02020603050405020304" pitchFamily="18" charset="0"/>
                <a:cs typeface="Times New Roman" panose="02020603050405020304" pitchFamily="18" charset="0"/>
              </a:rPr>
              <a:t>x</a:t>
            </a:r>
            <a:r>
              <a:rPr lang="en-US" altLang="en-US" sz="2000" dirty="0">
                <a:latin typeface="Times New Roman" panose="02020603050405020304" pitchFamily="18" charset="0"/>
                <a:cs typeface="Times New Roman" panose="02020603050405020304" pitchFamily="18" charset="0"/>
              </a:rPr>
              <a:t> is small compared with </a:t>
            </a:r>
            <a:r>
              <a:rPr lang="en-US" altLang="en-US" sz="2000" i="1" dirty="0">
                <a:latin typeface="Times New Roman" panose="02020603050405020304" pitchFamily="18" charset="0"/>
                <a:cs typeface="Times New Roman" panose="02020603050405020304" pitchFamily="18" charset="0"/>
              </a:rPr>
              <a:t>d</a:t>
            </a:r>
            <a:r>
              <a:rPr lang="en-US" altLang="en-US" sz="2000" dirty="0">
                <a:latin typeface="Times New Roman" panose="02020603050405020304" pitchFamily="18" charset="0"/>
                <a:cs typeface="Times New Roman" panose="02020603050405020304" pitchFamily="18" charset="0"/>
              </a:rPr>
              <a:t>, the motion of -</a:t>
            </a:r>
            <a:r>
              <a:rPr lang="en-US" altLang="en-US" sz="2000" i="1" dirty="0">
                <a:latin typeface="Times New Roman" panose="02020603050405020304" pitchFamily="18" charset="0"/>
                <a:cs typeface="Times New Roman" panose="02020603050405020304" pitchFamily="18" charset="0"/>
              </a:rPr>
              <a:t>Q</a:t>
            </a:r>
            <a:r>
              <a:rPr lang="en-US" altLang="en-US" sz="2000" dirty="0">
                <a:latin typeface="Times New Roman" panose="02020603050405020304" pitchFamily="18" charset="0"/>
                <a:cs typeface="Times New Roman" panose="02020603050405020304" pitchFamily="18" charset="0"/>
              </a:rPr>
              <a:t> is simple harmonic along the perpendicular bisector. Determine the period of that motion. (b) How fast will the charge -</a:t>
            </a:r>
            <a:r>
              <a:rPr lang="en-US" altLang="en-US" sz="2000" i="1" dirty="0">
                <a:latin typeface="Times New Roman" panose="02020603050405020304" pitchFamily="18" charset="0"/>
                <a:cs typeface="Times New Roman" panose="02020603050405020304" pitchFamily="18" charset="0"/>
              </a:rPr>
              <a:t>Q</a:t>
            </a:r>
            <a:r>
              <a:rPr lang="en-US" altLang="en-US" sz="2000" dirty="0">
                <a:latin typeface="Times New Roman" panose="02020603050405020304" pitchFamily="18" charset="0"/>
                <a:cs typeface="Times New Roman" panose="02020603050405020304" pitchFamily="18" charset="0"/>
              </a:rPr>
              <a:t> be moving when it is at the midpoint between the two fixed charges if initially it is released at a distance </a:t>
            </a:r>
            <a:r>
              <a:rPr lang="en-US" altLang="en-US" sz="2000" i="1" dirty="0">
                <a:latin typeface="Times New Roman" panose="02020603050405020304" pitchFamily="18" charset="0"/>
                <a:cs typeface="Times New Roman" panose="02020603050405020304" pitchFamily="18" charset="0"/>
              </a:rPr>
              <a:t>a</a:t>
            </a:r>
            <a:r>
              <a:rPr lang="en-US" altLang="en-US" sz="2000" dirty="0">
                <a:latin typeface="Times New Roman" panose="02020603050405020304" pitchFamily="18" charset="0"/>
                <a:cs typeface="Times New Roman" panose="02020603050405020304" pitchFamily="18" charset="0"/>
              </a:rPr>
              <a:t> &lt;&lt; </a:t>
            </a:r>
            <a:r>
              <a:rPr lang="en-US" altLang="en-US" sz="2000" i="1" dirty="0">
                <a:latin typeface="Times New Roman" panose="02020603050405020304" pitchFamily="18" charset="0"/>
                <a:cs typeface="Times New Roman" panose="02020603050405020304" pitchFamily="18" charset="0"/>
              </a:rPr>
              <a:t>d</a:t>
            </a:r>
            <a:r>
              <a:rPr lang="en-US" altLang="en-US" sz="2000" dirty="0">
                <a:latin typeface="Times New Roman" panose="02020603050405020304" pitchFamily="18" charset="0"/>
                <a:cs typeface="Times New Roman" panose="02020603050405020304" pitchFamily="18" charset="0"/>
              </a:rPr>
              <a:t> from the midpoint?</a:t>
            </a:r>
            <a:endParaRPr lang="en-US" altLang="en-US" b="0" dirty="0">
              <a:latin typeface="Times New Roman" panose="02020603050405020304" pitchFamily="18" charset="0"/>
              <a:cs typeface="Times New Roman" panose="02020603050405020304" pitchFamily="18" charset="0"/>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24" y="3048039"/>
            <a:ext cx="2572371" cy="3677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831" y="6284952"/>
            <a:ext cx="1222375" cy="32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a:extLst>
              <a:ext uri="{FF2B5EF4-FFF2-40B4-BE49-F238E27FC236}">
                <a16:creationId xmlns:a16="http://schemas.microsoft.com/office/drawing/2014/main" id="{5A64319D-C344-4545-8C60-2C6D5F85B73D}"/>
              </a:ext>
            </a:extLst>
          </p:cNvPr>
          <p:cNvSpPr>
            <a:spLocks noGrp="1"/>
          </p:cNvSpPr>
          <p:nvPr>
            <p:ph type="title"/>
          </p:nvPr>
        </p:nvSpPr>
        <p:spPr/>
        <p:txBody>
          <a:bodyPr/>
          <a:lstStyle/>
          <a:p>
            <a:endParaRPr lang="en-PK"/>
          </a:p>
        </p:txBody>
      </p:sp>
      <p:sp>
        <p:nvSpPr>
          <p:cNvPr id="8" name="Rectangle 2">
            <a:extLst>
              <a:ext uri="{FF2B5EF4-FFF2-40B4-BE49-F238E27FC236}">
                <a16:creationId xmlns:a16="http://schemas.microsoft.com/office/drawing/2014/main" id="{C490EE4B-7ABF-4DC7-B7BD-CDFB092DB60F}"/>
              </a:ext>
            </a:extLst>
          </p:cNvPr>
          <p:cNvSpPr txBox="1">
            <a:spLocks noChangeArrowheads="1"/>
          </p:cNvSpPr>
          <p:nvPr/>
        </p:nvSpPr>
        <p:spPr>
          <a:xfrm>
            <a:off x="644201" y="274639"/>
            <a:ext cx="10903598" cy="944562"/>
          </a:xfrm>
          <a:prstGeom prst="rect">
            <a:avLst/>
          </a:prstGeom>
          <a:solidFill>
            <a:schemeClr val="accent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a:solidFill>
                  <a:schemeClr val="bg1">
                    <a:lumMod val="95000"/>
                  </a:schemeClr>
                </a:solidFill>
                <a:effectLst>
                  <a:outerShdw blurRad="38100" dist="38100" dir="2700000" algn="tl">
                    <a:srgbClr val="000000">
                      <a:alpha val="43137"/>
                    </a:srgbClr>
                  </a:outerShdw>
                </a:effectLst>
              </a:rPr>
              <a:t>Practice Problem:</a:t>
            </a:r>
            <a:endParaRPr lang="en-US" altLang="en-US" b="1" dirty="0">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55986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258762"/>
            <a:ext cx="11430000" cy="685800"/>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Electric Flux</a:t>
            </a:r>
          </a:p>
        </p:txBody>
      </p:sp>
      <mc:AlternateContent xmlns:mc="http://schemas.openxmlformats.org/markup-compatibility/2006" xmlns:a14="http://schemas.microsoft.com/office/drawing/2010/main">
        <mc:Choice Requires="a14">
          <p:sp>
            <p:nvSpPr>
              <p:cNvPr id="8195" name="Rectangle 3"/>
              <p:cNvSpPr>
                <a:spLocks noGrp="1" noChangeArrowheads="1"/>
              </p:cNvSpPr>
              <p:nvPr>
                <p:ph sz="half" idx="1"/>
              </p:nvPr>
            </p:nvSpPr>
            <p:spPr>
              <a:xfrm>
                <a:off x="533400" y="1447800"/>
                <a:ext cx="6019800" cy="5151438"/>
              </a:xfrm>
            </p:spPr>
            <p:txBody>
              <a:bodyPr/>
              <a:lstStyle/>
              <a:p>
                <a:pPr eaLnBrk="1" hangingPunct="1">
                  <a:buFont typeface="Wingdings" panose="05000000000000000000" pitchFamily="2" charset="2"/>
                  <a:buChar char="q"/>
                </a:pPr>
                <a:r>
                  <a:rPr lang="en-US" altLang="en-US" sz="2000" dirty="0">
                    <a:latin typeface="Times New Roman" pitchFamily="18" charset="0"/>
                    <a:cs typeface="Times New Roman" pitchFamily="18" charset="0"/>
                  </a:rPr>
                  <a:t>The mathematical quantity that corresponds to the number of field lines penetrating a surface is called the </a:t>
                </a:r>
                <a:r>
                  <a:rPr lang="en-US" altLang="en-US" sz="2000" b="1" dirty="0">
                    <a:latin typeface="Times New Roman" pitchFamily="18" charset="0"/>
                    <a:cs typeface="Times New Roman" pitchFamily="18" charset="0"/>
                  </a:rPr>
                  <a:t>electric flux </a:t>
                </a:r>
                <a:r>
                  <a:rPr lang="az-Cyrl-AZ" altLang="en-US" sz="2000" b="1" dirty="0">
                    <a:latin typeface="Times New Roman" pitchFamily="18" charset="0"/>
                    <a:cs typeface="Times New Roman" pitchFamily="18" charset="0"/>
                  </a:rPr>
                  <a:t>Ф</a:t>
                </a:r>
                <a:r>
                  <a:rPr lang="en-US" altLang="en-US" sz="2000" b="1" baseline="-25000" dirty="0">
                    <a:latin typeface="Times New Roman" pitchFamily="18" charset="0"/>
                    <a:cs typeface="Times New Roman" pitchFamily="18" charset="0"/>
                  </a:rPr>
                  <a:t>E.</a:t>
                </a:r>
              </a:p>
              <a:p>
                <a:pPr eaLnBrk="1" hangingPunct="1">
                  <a:buFont typeface="Wingdings" panose="05000000000000000000" pitchFamily="2" charset="2"/>
                  <a:buChar char="q"/>
                </a:pPr>
                <a:endParaRPr lang="en-US" altLang="en-US" sz="2400" b="1" baseline="-25000" dirty="0">
                  <a:latin typeface="Times New Roman" pitchFamily="18" charset="0"/>
                  <a:cs typeface="Times New Roman" pitchFamily="18" charset="0"/>
                </a:endParaRPr>
              </a:p>
              <a:p>
                <a:pPr eaLnBrk="1" hangingPunct="1">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For a surface perpendicular to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𝐸</m:t>
                        </m:r>
                      </m:e>
                    </m:acc>
                  </m:oMath>
                </a14:m>
                <a:r>
                  <a:rPr lang="en-US" sz="2000" dirty="0">
                    <a:latin typeface="Times New Roman" panose="02020603050405020304" pitchFamily="18" charset="0"/>
                    <a:cs typeface="Times New Roman" panose="02020603050405020304" pitchFamily="18" charset="0"/>
                  </a:rPr>
                  <a:t> the electric flux is the product of the magnitude of </a:t>
                </a:r>
                <a:r>
                  <a:rPr lang="en-US" sz="2000" i="1"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 the field and the area </a:t>
                </a:r>
                <a:r>
                  <a:rPr lang="en-US" sz="2000" i="1" dirty="0">
                    <a:latin typeface="Times New Roman" panose="02020603050405020304" pitchFamily="18" charset="0"/>
                    <a:cs typeface="Times New Roman" panose="02020603050405020304" pitchFamily="18" charset="0"/>
                  </a:rPr>
                  <a:t>A:</a:t>
                </a:r>
                <a:br>
                  <a:rPr lang="en-US" sz="2000" dirty="0">
                    <a:latin typeface="Times New Roman" panose="02020603050405020304" pitchFamily="18" charset="0"/>
                    <a:cs typeface="Times New Roman" panose="02020603050405020304" pitchFamily="18" charset="0"/>
                  </a:rPr>
                </a:br>
                <a:br>
                  <a:rPr lang="en-US" sz="2400" dirty="0"/>
                </a:br>
                <a:r>
                  <a:rPr lang="en-US" sz="2400" b="1" baseline="-25000" dirty="0">
                    <a:latin typeface="Times New Roman" pitchFamily="18" charset="0"/>
                    <a:cs typeface="Times New Roman" pitchFamily="18" charset="0"/>
                  </a:rPr>
                  <a:t> </a:t>
                </a:r>
                <a:r>
                  <a:rPr lang="en-US" sz="2400" b="1" dirty="0">
                    <a:latin typeface="Times New Roman" pitchFamily="18" charset="0"/>
                    <a:cs typeface="Times New Roman" pitchFamily="18" charset="0"/>
                  </a:rPr>
                  <a:t>              </a:t>
                </a:r>
                <a:r>
                  <a:rPr lang="en-US" altLang="en-US" sz="2400" dirty="0">
                    <a:latin typeface="Times New Roman" pitchFamily="18" charset="0"/>
                    <a:cs typeface="Times New Roman" pitchFamily="18" charset="0"/>
                  </a:rPr>
                  <a:t>Φ</a:t>
                </a:r>
                <a:r>
                  <a:rPr lang="en-US" altLang="en-US" sz="2400" i="1" baseline="-25000" dirty="0">
                    <a:latin typeface="Times New Roman" pitchFamily="18" charset="0"/>
                    <a:cs typeface="Times New Roman" pitchFamily="18" charset="0"/>
                  </a:rPr>
                  <a:t>E</a:t>
                </a:r>
                <a:r>
                  <a:rPr lang="en-US" altLang="en-US" sz="2400" dirty="0">
                    <a:latin typeface="Times New Roman" pitchFamily="18" charset="0"/>
                    <a:cs typeface="Times New Roman" pitchFamily="18" charset="0"/>
                  </a:rPr>
                  <a:t> = </a:t>
                </a:r>
                <a:r>
                  <a:rPr lang="en-US" altLang="en-US" sz="2400" i="1" dirty="0">
                    <a:latin typeface="Times New Roman" pitchFamily="18" charset="0"/>
                    <a:cs typeface="Times New Roman" pitchFamily="18" charset="0"/>
                  </a:rPr>
                  <a:t>EA</a:t>
                </a:r>
              </a:p>
              <a:p>
                <a:pPr marL="0" indent="0">
                  <a:buNone/>
                </a:pPr>
                <a:r>
                  <a:rPr lang="en-US" altLang="en-US" sz="2400" dirty="0">
                    <a:latin typeface="Times New Roman" pitchFamily="18" charset="0"/>
                    <a:cs typeface="Times New Roman" pitchFamily="18" charset="0"/>
                  </a:rPr>
                  <a:t>              Units:  N · m</a:t>
                </a:r>
                <a:r>
                  <a:rPr lang="en-US" altLang="en-US" sz="2400" baseline="30000" dirty="0">
                    <a:latin typeface="Times New Roman" pitchFamily="18" charset="0"/>
                    <a:cs typeface="Times New Roman" pitchFamily="18" charset="0"/>
                  </a:rPr>
                  <a:t>2</a:t>
                </a:r>
                <a:r>
                  <a:rPr lang="en-US" altLang="en-US" sz="2400" dirty="0">
                    <a:latin typeface="Times New Roman" pitchFamily="18" charset="0"/>
                    <a:cs typeface="Times New Roman" pitchFamily="18" charset="0"/>
                  </a:rPr>
                  <a:t> / C</a:t>
                </a:r>
              </a:p>
            </p:txBody>
          </p:sp>
        </mc:Choice>
        <mc:Fallback xmlns="">
          <p:sp>
            <p:nvSpPr>
              <p:cNvPr id="8195" name="Rectangle 3"/>
              <p:cNvSpPr>
                <a:spLocks noGrp="1" noRot="1" noChangeAspect="1" noMove="1" noResize="1" noEditPoints="1" noAdjustHandles="1" noChangeArrowheads="1" noChangeShapeType="1" noTextEdit="1"/>
              </p:cNvSpPr>
              <p:nvPr>
                <p:ph sz="half" idx="1"/>
              </p:nvPr>
            </p:nvSpPr>
            <p:spPr>
              <a:xfrm>
                <a:off x="533400" y="1447800"/>
                <a:ext cx="6019800" cy="5151438"/>
              </a:xfrm>
              <a:blipFill>
                <a:blip r:embed="rId2"/>
                <a:stretch>
                  <a:fillRect l="-912" t="-1302" r="-1418"/>
                </a:stretch>
              </a:blipFill>
            </p:spPr>
            <p:txBody>
              <a:bodyPr/>
              <a:lstStyle/>
              <a:p>
                <a:r>
                  <a:rPr lang="en-PK">
                    <a:noFill/>
                  </a:rPr>
                  <a:t> </a:t>
                </a:r>
              </a:p>
            </p:txBody>
          </p:sp>
        </mc:Fallback>
      </mc:AlternateContent>
      <p:pic>
        <p:nvPicPr>
          <p:cNvPr id="8197" name="Picture 6" descr="2401"/>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686550" y="985876"/>
            <a:ext cx="5048250" cy="3890963"/>
          </a:xfrm>
        </p:spPr>
      </p:pic>
    </p:spTree>
    <p:extLst>
      <p:ext uri="{BB962C8B-B14F-4D97-AF65-F5344CB8AC3E}">
        <p14:creationId xmlns:p14="http://schemas.microsoft.com/office/powerpoint/2010/main" val="395275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81000" y="191829"/>
            <a:ext cx="11430000" cy="685800"/>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Electric Flux, General Area</a:t>
            </a:r>
          </a:p>
        </p:txBody>
      </p:sp>
      <mc:AlternateContent xmlns:mc="http://schemas.openxmlformats.org/markup-compatibility/2006" xmlns:a14="http://schemas.microsoft.com/office/drawing/2010/main">
        <mc:Choice Requires="a14">
          <p:sp>
            <p:nvSpPr>
              <p:cNvPr id="9219" name="Rectangle 3"/>
              <p:cNvSpPr>
                <a:spLocks noGrp="1" noChangeArrowheads="1"/>
              </p:cNvSpPr>
              <p:nvPr>
                <p:ph sz="half" idx="1"/>
              </p:nvPr>
            </p:nvSpPr>
            <p:spPr>
              <a:xfrm>
                <a:off x="533400" y="1143000"/>
                <a:ext cx="5943600" cy="4876800"/>
              </a:xfrm>
            </p:spPr>
            <p:txBody>
              <a:bodyPr>
                <a:normAutofit/>
              </a:bodyPr>
              <a:lstStyle/>
              <a:p>
                <a:pPr marL="0" indent="0">
                  <a:buNone/>
                </a:pPr>
                <a:r>
                  <a:rPr lang="en-US" altLang="en-US" sz="2600" b="1" dirty="0">
                    <a:latin typeface="Times New Roman" pitchFamily="18" charset="0"/>
                    <a:cs typeface="Times New Roman" pitchFamily="18" charset="0"/>
                  </a:rPr>
                  <a:t>The electric flux is proportional to the number of electric field lines penetrating some surface.</a:t>
                </a:r>
              </a:p>
              <a:p>
                <a:pPr marL="0" indent="0">
                  <a:buNone/>
                </a:pPr>
                <a:r>
                  <a:rPr lang="en-US" altLang="en-US" sz="2600" dirty="0">
                    <a:latin typeface="Times New Roman" pitchFamily="18" charset="0"/>
                    <a:cs typeface="Times New Roman" pitchFamily="18" charset="0"/>
                  </a:rPr>
                  <a:t>The field lines may make some angle </a:t>
                </a:r>
                <a:r>
                  <a:rPr lang="en-US" altLang="en-US" sz="2600" i="1" dirty="0">
                    <a:latin typeface="Times New Roman" pitchFamily="18" charset="0"/>
                    <a:cs typeface="Times New Roman" pitchFamily="18" charset="0"/>
                  </a:rPr>
                  <a:t>θ</a:t>
                </a:r>
                <a:r>
                  <a:rPr lang="en-US" altLang="en-US" sz="2600" dirty="0">
                    <a:latin typeface="Times New Roman" pitchFamily="18" charset="0"/>
                    <a:cs typeface="Times New Roman" pitchFamily="18" charset="0"/>
                  </a:rPr>
                  <a:t> with the perpendicular to the surface. </a:t>
                </a:r>
              </a:p>
              <a:p>
                <a:pPr marL="0" indent="0">
                  <a:buNone/>
                </a:pPr>
                <a:r>
                  <a:rPr lang="en-US" altLang="en-US" sz="2600" dirty="0">
                    <a:latin typeface="Times New Roman" pitchFamily="18" charset="0"/>
                    <a:cs typeface="Times New Roman" pitchFamily="18" charset="0"/>
                  </a:rPr>
                  <a:t>Where </a:t>
                </a:r>
                <a:r>
                  <a:rPr lang="el-GR" altLang="en-US" sz="2600" dirty="0">
                    <a:latin typeface="Garamond"/>
                    <a:cs typeface="Times New Roman" pitchFamily="18" charset="0"/>
                  </a:rPr>
                  <a:t>θ</a:t>
                </a:r>
                <a:r>
                  <a:rPr lang="en-US" altLang="en-US" sz="2600" dirty="0">
                    <a:latin typeface="Garamond"/>
                    <a:cs typeface="Times New Roman" pitchFamily="18" charset="0"/>
                  </a:rPr>
                  <a:t> is the angle between </a:t>
                </a:r>
                <a14:m>
                  <m:oMath xmlns:m="http://schemas.openxmlformats.org/officeDocument/2006/math">
                    <m:acc>
                      <m:accPr>
                        <m:chr m:val="⃗"/>
                        <m:ctrlPr>
                          <a:rPr lang="en-US" altLang="en-US" sz="2600" i="1">
                            <a:latin typeface="Cambria Math" panose="02040503050406030204" pitchFamily="18" charset="0"/>
                            <a:cs typeface="Times New Roman" pitchFamily="18" charset="0"/>
                          </a:rPr>
                        </m:ctrlPr>
                      </m:accPr>
                      <m:e>
                        <m:r>
                          <a:rPr lang="en-US" altLang="en-US" sz="2600" i="1">
                            <a:latin typeface="Cambria Math"/>
                            <a:cs typeface="Times New Roman" pitchFamily="18" charset="0"/>
                          </a:rPr>
                          <m:t>𝐸</m:t>
                        </m:r>
                      </m:e>
                    </m:acc>
                  </m:oMath>
                </a14:m>
                <a:r>
                  <a:rPr lang="en-US" altLang="en-US" sz="2600" dirty="0">
                    <a:latin typeface="Garamond"/>
                    <a:cs typeface="Times New Roman" pitchFamily="18" charset="0"/>
                  </a:rPr>
                  <a:t> and the unit vector </a:t>
                </a:r>
                <a14:m>
                  <m:oMath xmlns:m="http://schemas.openxmlformats.org/officeDocument/2006/math">
                    <m:acc>
                      <m:accPr>
                        <m:chr m:val="̂"/>
                        <m:ctrlPr>
                          <a:rPr lang="en-US" altLang="en-US" sz="2600" i="1">
                            <a:latin typeface="Cambria Math" panose="02040503050406030204" pitchFamily="18" charset="0"/>
                            <a:cs typeface="Times New Roman" pitchFamily="18" charset="0"/>
                          </a:rPr>
                        </m:ctrlPr>
                      </m:accPr>
                      <m:e>
                        <m:r>
                          <a:rPr lang="en-US" altLang="en-US" sz="2600" i="1">
                            <a:latin typeface="Cambria Math"/>
                            <a:cs typeface="Times New Roman" pitchFamily="18" charset="0"/>
                          </a:rPr>
                          <m:t>𝑛</m:t>
                        </m:r>
                      </m:e>
                    </m:acc>
                  </m:oMath>
                </a14:m>
                <a:r>
                  <a:rPr lang="en-US" altLang="en-US" sz="2600" dirty="0">
                    <a:latin typeface="Times New Roman" pitchFamily="18" charset="0"/>
                    <a:cs typeface="Times New Roman" pitchFamily="18" charset="0"/>
                  </a:rPr>
                  <a:t> that is normal to the surface </a:t>
                </a:r>
              </a:p>
              <a:p>
                <a:pPr marL="0" indent="0">
                  <a:buNone/>
                </a:pPr>
                <a:r>
                  <a:rPr lang="en-US" altLang="en-US" sz="2600" dirty="0">
                    <a:latin typeface="Times New Roman" pitchFamily="18" charset="0"/>
                    <a:cs typeface="Times New Roman" pitchFamily="18" charset="0"/>
                  </a:rPr>
                  <a:t>Then Φ</a:t>
                </a:r>
                <a:r>
                  <a:rPr lang="en-US" altLang="en-US" sz="2600" i="1" baseline="-25000" dirty="0">
                    <a:latin typeface="Times New Roman" pitchFamily="18" charset="0"/>
                    <a:cs typeface="Times New Roman" pitchFamily="18" charset="0"/>
                  </a:rPr>
                  <a:t>E</a:t>
                </a:r>
                <a:r>
                  <a:rPr lang="en-US" altLang="en-US" sz="2600" dirty="0">
                    <a:latin typeface="Times New Roman" pitchFamily="18" charset="0"/>
                    <a:cs typeface="Times New Roman" pitchFamily="18" charset="0"/>
                  </a:rPr>
                  <a:t> = </a:t>
                </a:r>
                <a14:m>
                  <m:oMath xmlns:m="http://schemas.openxmlformats.org/officeDocument/2006/math">
                    <m:acc>
                      <m:accPr>
                        <m:chr m:val="⃗"/>
                        <m:ctrlPr>
                          <a:rPr lang="en-US" altLang="en-US" sz="2600" i="1">
                            <a:latin typeface="Cambria Math" panose="02040503050406030204" pitchFamily="18" charset="0"/>
                            <a:cs typeface="Times New Roman" pitchFamily="18" charset="0"/>
                          </a:rPr>
                        </m:ctrlPr>
                      </m:accPr>
                      <m:e>
                        <m:r>
                          <a:rPr lang="en-US" altLang="en-US" sz="2600" i="1">
                            <a:latin typeface="Cambria Math"/>
                            <a:cs typeface="Times New Roman" pitchFamily="18" charset="0"/>
                          </a:rPr>
                          <m:t>𝐸</m:t>
                        </m:r>
                      </m:e>
                    </m:acc>
                    <m:r>
                      <a:rPr lang="en-US" altLang="en-US" sz="2600" i="1">
                        <a:latin typeface="Cambria Math"/>
                        <a:cs typeface="Times New Roman" pitchFamily="18" charset="0"/>
                      </a:rPr>
                      <m:t>. </m:t>
                    </m:r>
                    <m:acc>
                      <m:accPr>
                        <m:chr m:val="̂"/>
                        <m:ctrlPr>
                          <a:rPr lang="en-US" altLang="en-US" sz="2600" i="1">
                            <a:latin typeface="Cambria Math" panose="02040503050406030204" pitchFamily="18" charset="0"/>
                            <a:cs typeface="Times New Roman" pitchFamily="18" charset="0"/>
                          </a:rPr>
                        </m:ctrlPr>
                      </m:accPr>
                      <m:e>
                        <m:r>
                          <a:rPr lang="en-US" altLang="en-US" sz="2600" i="1">
                            <a:latin typeface="Cambria Math"/>
                            <a:cs typeface="Times New Roman" pitchFamily="18" charset="0"/>
                          </a:rPr>
                          <m:t>𝑛</m:t>
                        </m:r>
                      </m:e>
                    </m:acc>
                    <m:r>
                      <a:rPr lang="en-US" altLang="en-US" sz="2600" i="1">
                        <a:latin typeface="Cambria Math"/>
                        <a:cs typeface="Times New Roman" pitchFamily="18" charset="0"/>
                      </a:rPr>
                      <m:t>𝐴</m:t>
                    </m:r>
                  </m:oMath>
                </a14:m>
                <a:r>
                  <a:rPr lang="en-US" altLang="en-US" sz="2600" dirty="0">
                    <a:latin typeface="Times New Roman" pitchFamily="18" charset="0"/>
                    <a:cs typeface="Times New Roman" pitchFamily="18" charset="0"/>
                  </a:rPr>
                  <a:t>= </a:t>
                </a:r>
                <a:r>
                  <a:rPr lang="en-US" altLang="en-US" sz="2600" i="1" dirty="0">
                    <a:latin typeface="Times New Roman" pitchFamily="18" charset="0"/>
                    <a:cs typeface="Times New Roman" pitchFamily="18" charset="0"/>
                  </a:rPr>
                  <a:t>EA</a:t>
                </a:r>
                <a:r>
                  <a:rPr lang="en-US" altLang="en-US" sz="2600" dirty="0">
                    <a:latin typeface="Times New Roman" pitchFamily="18" charset="0"/>
                    <a:cs typeface="Times New Roman" pitchFamily="18" charset="0"/>
                  </a:rPr>
                  <a:t> cos </a:t>
                </a:r>
                <a:r>
                  <a:rPr lang="en-US" altLang="en-US" sz="2600" i="1" dirty="0">
                    <a:latin typeface="Times New Roman" pitchFamily="18" charset="0"/>
                    <a:cs typeface="Times New Roman" pitchFamily="18" charset="0"/>
                  </a:rPr>
                  <a:t>θ</a:t>
                </a:r>
              </a:p>
            </p:txBody>
          </p:sp>
        </mc:Choice>
        <mc:Fallback xmlns="">
          <p:sp>
            <p:nvSpPr>
              <p:cNvPr id="9219" name="Rectangle 3"/>
              <p:cNvSpPr>
                <a:spLocks noGrp="1" noRot="1" noChangeAspect="1" noMove="1" noResize="1" noEditPoints="1" noAdjustHandles="1" noChangeArrowheads="1" noChangeShapeType="1" noTextEdit="1"/>
              </p:cNvSpPr>
              <p:nvPr>
                <p:ph sz="half" idx="1"/>
              </p:nvPr>
            </p:nvSpPr>
            <p:spPr>
              <a:xfrm>
                <a:off x="533400" y="1143000"/>
                <a:ext cx="5943600" cy="4876800"/>
              </a:xfrm>
              <a:blipFill>
                <a:blip r:embed="rId2"/>
                <a:stretch>
                  <a:fillRect l="-1846" t="-2000" r="-2462"/>
                </a:stretch>
              </a:blipFill>
            </p:spPr>
            <p:txBody>
              <a:bodyPr/>
              <a:lstStyle/>
              <a:p>
                <a:r>
                  <a:rPr lang="en-PK">
                    <a:noFill/>
                  </a:rPr>
                  <a:t> </a:t>
                </a:r>
              </a:p>
            </p:txBody>
          </p:sp>
        </mc:Fallback>
      </mc:AlternateContent>
      <p:sp>
        <p:nvSpPr>
          <p:cNvPr id="9220" name="TextBox 3"/>
          <p:cNvSpPr txBox="1">
            <a:spLocks noChangeArrowheads="1"/>
          </p:cNvSpPr>
          <p:nvPr/>
        </p:nvSpPr>
        <p:spPr bwMode="auto">
          <a:xfrm>
            <a:off x="4857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buChar char="•"/>
              <a:defRPr sz="3200">
                <a:solidFill>
                  <a:schemeClr val="tx1"/>
                </a:solidFill>
                <a:latin typeface="Arial" charset="0"/>
                <a:ea typeface="ＭＳ Ｐゴシック" pitchFamily="80" charset="-128"/>
              </a:defRPr>
            </a:lvl1pPr>
            <a:lvl2pPr marL="742950" indent="-285750" eaLnBrk="0" hangingPunct="0">
              <a:spcBef>
                <a:spcPct val="50000"/>
              </a:spcBef>
              <a:buClr>
                <a:schemeClr val="hlink"/>
              </a:buClr>
              <a:buFont typeface="Wingdings" pitchFamily="2" charset="2"/>
              <a:buChar char="§"/>
              <a:defRPr sz="2800">
                <a:solidFill>
                  <a:schemeClr val="tx1"/>
                </a:solidFill>
                <a:latin typeface="Arial" charset="0"/>
                <a:ea typeface="ＭＳ Ｐゴシック" pitchFamily="80"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80"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9pPr>
          </a:lstStyle>
          <a:p>
            <a:pPr algn="r" eaLnBrk="1" hangingPunct="1">
              <a:lnSpc>
                <a:spcPct val="100000"/>
              </a:lnSpc>
              <a:spcBef>
                <a:spcPct val="0"/>
              </a:spcBef>
              <a:buFontTx/>
              <a:buNone/>
            </a:pPr>
            <a:r>
              <a:rPr lang="en-US" altLang="en-US" sz="1200"/>
              <a:t>Section  24.1</a:t>
            </a:r>
          </a:p>
        </p:txBody>
      </p:sp>
      <p:pic>
        <p:nvPicPr>
          <p:cNvPr id="9221" name="Picture 6" descr="2402"/>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538542" y="1352550"/>
            <a:ext cx="4780359" cy="4438650"/>
          </a:xfrm>
        </p:spPr>
      </p:pic>
    </p:spTree>
    <p:extLst>
      <p:ext uri="{BB962C8B-B14F-4D97-AF65-F5344CB8AC3E}">
        <p14:creationId xmlns:p14="http://schemas.microsoft.com/office/powerpoint/2010/main" val="123952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365126"/>
            <a:ext cx="10515600" cy="719396"/>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Electric Flux, Interpreting the Equation</a:t>
            </a:r>
          </a:p>
        </p:txBody>
      </p:sp>
      <p:sp>
        <p:nvSpPr>
          <p:cNvPr id="10243" name="Rectangle 3"/>
          <p:cNvSpPr>
            <a:spLocks noGrp="1" noChangeArrowheads="1"/>
          </p:cNvSpPr>
          <p:nvPr>
            <p:ph idx="1"/>
          </p:nvPr>
        </p:nvSpPr>
        <p:spPr/>
        <p:txBody>
          <a:bodyPr>
            <a:normAutofit/>
          </a:bodyPr>
          <a:lstStyle/>
          <a:p>
            <a:pPr marL="0" indent="0">
              <a:buNone/>
            </a:pPr>
            <a:r>
              <a:rPr lang="en-US" altLang="en-US" sz="3200" dirty="0">
                <a:latin typeface="Times New Roman" pitchFamily="18" charset="0"/>
                <a:cs typeface="Times New Roman" pitchFamily="18" charset="0"/>
              </a:rPr>
              <a:t>The flux is a maximum when the surface is perpendicular to the field.</a:t>
            </a:r>
          </a:p>
          <a:p>
            <a:pPr lvl="1" eaLnBrk="1" hangingPunct="1"/>
            <a:r>
              <a:rPr lang="el-GR" altLang="en-US" sz="3200" dirty="0">
                <a:latin typeface="Times New Roman" pitchFamily="18" charset="0"/>
                <a:cs typeface="Times New Roman" pitchFamily="18" charset="0"/>
              </a:rPr>
              <a:t>θ</a:t>
            </a:r>
            <a:r>
              <a:rPr lang="en-US" altLang="en-US" sz="3200" dirty="0">
                <a:latin typeface="Times New Roman" pitchFamily="18" charset="0"/>
                <a:cs typeface="Times New Roman" pitchFamily="18" charset="0"/>
              </a:rPr>
              <a:t> = 0°</a:t>
            </a:r>
          </a:p>
          <a:p>
            <a:pPr marL="0" indent="0">
              <a:buNone/>
            </a:pPr>
            <a:r>
              <a:rPr lang="en-US" altLang="en-US" sz="3200" dirty="0">
                <a:latin typeface="Times New Roman" pitchFamily="18" charset="0"/>
                <a:cs typeface="Times New Roman" pitchFamily="18" charset="0"/>
              </a:rPr>
              <a:t>The flux is zero when the surface is parallel to the field.</a:t>
            </a:r>
          </a:p>
          <a:p>
            <a:pPr lvl="1" eaLnBrk="1" hangingPunct="1"/>
            <a:r>
              <a:rPr lang="el-GR" altLang="en-US" sz="3200" dirty="0">
                <a:latin typeface="Times New Roman" pitchFamily="18" charset="0"/>
                <a:cs typeface="Times New Roman" pitchFamily="18" charset="0"/>
              </a:rPr>
              <a:t>θ</a:t>
            </a:r>
            <a:r>
              <a:rPr lang="en-US" altLang="en-US" sz="3200" dirty="0">
                <a:latin typeface="Times New Roman" pitchFamily="18" charset="0"/>
                <a:cs typeface="Times New Roman" pitchFamily="18" charset="0"/>
              </a:rPr>
              <a:t> = 90°</a:t>
            </a:r>
          </a:p>
          <a:p>
            <a:pPr marL="0" indent="0">
              <a:buNone/>
            </a:pPr>
            <a:r>
              <a:rPr lang="en-US" altLang="en-US" sz="3200" dirty="0">
                <a:latin typeface="Times New Roman" pitchFamily="18" charset="0"/>
                <a:cs typeface="Times New Roman" pitchFamily="18" charset="0"/>
              </a:rPr>
              <a:t>If the field varies over the surface, Φ = </a:t>
            </a:r>
            <a:r>
              <a:rPr lang="en-US" altLang="en-US" sz="3200" i="1" dirty="0">
                <a:latin typeface="Times New Roman" pitchFamily="18" charset="0"/>
                <a:cs typeface="Times New Roman" pitchFamily="18" charset="0"/>
              </a:rPr>
              <a:t>EA</a:t>
            </a:r>
            <a:r>
              <a:rPr lang="en-US" altLang="en-US" sz="3200" dirty="0">
                <a:latin typeface="Times New Roman" pitchFamily="18" charset="0"/>
                <a:cs typeface="Times New Roman" pitchFamily="18" charset="0"/>
              </a:rPr>
              <a:t> cos </a:t>
            </a:r>
            <a:r>
              <a:rPr lang="en-US" altLang="en-US" sz="3200" i="1" dirty="0">
                <a:latin typeface="Times New Roman" pitchFamily="18" charset="0"/>
                <a:cs typeface="Times New Roman" pitchFamily="18" charset="0"/>
              </a:rPr>
              <a:t>θ</a:t>
            </a:r>
            <a:r>
              <a:rPr lang="en-US" altLang="en-US" sz="3200" dirty="0">
                <a:latin typeface="Times New Roman" pitchFamily="18" charset="0"/>
                <a:cs typeface="Times New Roman" pitchFamily="18" charset="0"/>
              </a:rPr>
              <a:t> is valid for only a small element of the area.</a:t>
            </a:r>
          </a:p>
        </p:txBody>
      </p:sp>
      <p:sp>
        <p:nvSpPr>
          <p:cNvPr id="10244" name="TextBox 3"/>
          <p:cNvSpPr txBox="1">
            <a:spLocks noChangeArrowheads="1"/>
          </p:cNvSpPr>
          <p:nvPr/>
        </p:nvSpPr>
        <p:spPr bwMode="auto">
          <a:xfrm>
            <a:off x="4857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buChar char="•"/>
              <a:defRPr sz="3200">
                <a:solidFill>
                  <a:schemeClr val="tx1"/>
                </a:solidFill>
                <a:latin typeface="Arial" charset="0"/>
                <a:ea typeface="ＭＳ Ｐゴシック" pitchFamily="80" charset="-128"/>
              </a:defRPr>
            </a:lvl1pPr>
            <a:lvl2pPr marL="742950" indent="-285750" eaLnBrk="0" hangingPunct="0">
              <a:spcBef>
                <a:spcPct val="50000"/>
              </a:spcBef>
              <a:buClr>
                <a:schemeClr val="hlink"/>
              </a:buClr>
              <a:buFont typeface="Wingdings" pitchFamily="2" charset="2"/>
              <a:buChar char="§"/>
              <a:defRPr sz="2800">
                <a:solidFill>
                  <a:schemeClr val="tx1"/>
                </a:solidFill>
                <a:latin typeface="Arial" charset="0"/>
                <a:ea typeface="ＭＳ Ｐゴシック" pitchFamily="80"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80"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9pPr>
          </a:lstStyle>
          <a:p>
            <a:pPr algn="r" eaLnBrk="1" hangingPunct="1">
              <a:lnSpc>
                <a:spcPct val="100000"/>
              </a:lnSpc>
              <a:spcBef>
                <a:spcPct val="0"/>
              </a:spcBef>
              <a:buFontTx/>
              <a:buNone/>
            </a:pPr>
            <a:r>
              <a:rPr lang="en-US" altLang="en-US" sz="1200"/>
              <a:t>Section  24.1</a:t>
            </a:r>
          </a:p>
        </p:txBody>
      </p:sp>
    </p:spTree>
    <p:extLst>
      <p:ext uri="{BB962C8B-B14F-4D97-AF65-F5344CB8AC3E}">
        <p14:creationId xmlns:p14="http://schemas.microsoft.com/office/powerpoint/2010/main" val="3730602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52500" y="274638"/>
            <a:ext cx="10287000" cy="868362"/>
          </a:xfrm>
          <a:solidFill>
            <a:schemeClr val="accent1">
              <a:lumMod val="75000"/>
            </a:schemeClr>
          </a:solidFill>
        </p:spPr>
        <p:txBody>
          <a:bodyPr vert="horz" lIns="91440" tIns="45720" rIns="91440" bIns="45720" rtlCol="0" anchor="ctr">
            <a:normAutofit/>
          </a:bodyPr>
          <a:lstStyle/>
          <a:p>
            <a:pPr algn="ctr"/>
            <a:r>
              <a:rPr lang="en-US" b="1" dirty="0">
                <a:solidFill>
                  <a:schemeClr val="bg1">
                    <a:lumMod val="95000"/>
                  </a:schemeClr>
                </a:solidFill>
                <a:effectLst>
                  <a:outerShdw blurRad="38100" dist="38100" dir="2700000" algn="tl">
                    <a:srgbClr val="000000">
                      <a:alpha val="43137"/>
                    </a:srgbClr>
                  </a:outerShdw>
                </a:effectLst>
              </a:rPr>
              <a:t>Quantization of Electric Charges</a:t>
            </a:r>
          </a:p>
        </p:txBody>
      </p:sp>
      <p:sp>
        <p:nvSpPr>
          <p:cNvPr id="27651" name="Rectangle 3"/>
          <p:cNvSpPr>
            <a:spLocks noGrp="1" noChangeArrowheads="1"/>
          </p:cNvSpPr>
          <p:nvPr>
            <p:ph idx="1"/>
          </p:nvPr>
        </p:nvSpPr>
        <p:spPr>
          <a:xfrm>
            <a:off x="952500" y="1600207"/>
            <a:ext cx="10553700" cy="4495794"/>
          </a:xfrm>
        </p:spPr>
        <p:txBody>
          <a:bodyPr>
            <a:normAutofit lnSpcReduction="10000"/>
          </a:bodyPr>
          <a:lstStyle/>
          <a:p>
            <a:pPr marL="0" indent="0">
              <a:buNone/>
            </a:pPr>
            <a:r>
              <a:rPr lang="en-US" sz="3200" b="0" dirty="0"/>
              <a:t>The electric charge, </a:t>
            </a:r>
            <a:r>
              <a:rPr lang="en-US" sz="3200" b="0" i="1" dirty="0"/>
              <a:t>q</a:t>
            </a:r>
            <a:r>
              <a:rPr lang="en-US" sz="3200" b="0" dirty="0"/>
              <a:t>, is said to be quantized.</a:t>
            </a:r>
          </a:p>
          <a:p>
            <a:pPr lvl="1" eaLnBrk="1" hangingPunct="1">
              <a:buFont typeface="Wingdings" panose="05000000000000000000" pitchFamily="2" charset="2"/>
              <a:buChar char="§"/>
            </a:pPr>
            <a:r>
              <a:rPr lang="en-US" sz="2800" b="0" i="1" dirty="0"/>
              <a:t>q</a:t>
            </a:r>
            <a:r>
              <a:rPr lang="en-US" sz="2800" b="0" dirty="0"/>
              <a:t> is the standard symbol used for charge as a variable.</a:t>
            </a:r>
          </a:p>
          <a:p>
            <a:pPr lvl="1" eaLnBrk="1" hangingPunct="1">
              <a:buFont typeface="Wingdings" panose="05000000000000000000" pitchFamily="2" charset="2"/>
              <a:buChar char="§"/>
            </a:pPr>
            <a:r>
              <a:rPr lang="en-US" sz="2800" b="0" dirty="0"/>
              <a:t>Electric charge exists as discrete packets.</a:t>
            </a:r>
          </a:p>
          <a:p>
            <a:pPr lvl="1" eaLnBrk="1" hangingPunct="1">
              <a:buFont typeface="Wingdings" panose="05000000000000000000" pitchFamily="2" charset="2"/>
              <a:buChar char="§"/>
            </a:pPr>
            <a:r>
              <a:rPr lang="en-US" sz="2800" b="0" i="1" dirty="0"/>
              <a:t>q</a:t>
            </a:r>
            <a:r>
              <a:rPr lang="en-US" sz="2800" b="0" dirty="0"/>
              <a:t> = </a:t>
            </a:r>
            <a:r>
              <a:rPr lang="en-US" sz="2800" b="0" dirty="0">
                <a:sym typeface="Symbol" pitchFamily="80" charset="2"/>
              </a:rPr>
              <a:t></a:t>
            </a:r>
            <a:r>
              <a:rPr lang="en-US" sz="2800" b="0" i="1" dirty="0"/>
              <a:t>Ne</a:t>
            </a:r>
          </a:p>
          <a:p>
            <a:pPr lvl="2" eaLnBrk="1" hangingPunct="1">
              <a:buFont typeface="Wingdings" panose="05000000000000000000" pitchFamily="2" charset="2"/>
              <a:buChar char="§"/>
            </a:pPr>
            <a:r>
              <a:rPr lang="en-US" sz="2400" b="0" i="1" dirty="0"/>
              <a:t>N</a:t>
            </a:r>
            <a:r>
              <a:rPr lang="en-US" sz="2400" b="0" dirty="0"/>
              <a:t> is an integer</a:t>
            </a:r>
          </a:p>
          <a:p>
            <a:pPr lvl="2" eaLnBrk="1" hangingPunct="1">
              <a:buFont typeface="Wingdings" panose="05000000000000000000" pitchFamily="2" charset="2"/>
              <a:buChar char="§"/>
            </a:pPr>
            <a:r>
              <a:rPr lang="en-US" sz="2400" b="0" i="1" dirty="0"/>
              <a:t>e</a:t>
            </a:r>
            <a:r>
              <a:rPr lang="en-US" sz="2400" b="0" dirty="0"/>
              <a:t> is the fundamental unit of charge</a:t>
            </a:r>
          </a:p>
          <a:p>
            <a:pPr lvl="2" eaLnBrk="1" hangingPunct="1">
              <a:buFont typeface="Wingdings" panose="05000000000000000000" pitchFamily="2" charset="2"/>
              <a:buChar char="§"/>
            </a:pPr>
            <a:r>
              <a:rPr lang="en-US" sz="2400" b="0" dirty="0"/>
              <a:t>|</a:t>
            </a:r>
            <a:r>
              <a:rPr lang="en-US" sz="2400" b="0" i="1" dirty="0"/>
              <a:t>e</a:t>
            </a:r>
            <a:r>
              <a:rPr lang="en-US" sz="2400" b="0" dirty="0"/>
              <a:t>| = 1.6 x 10</a:t>
            </a:r>
            <a:r>
              <a:rPr lang="en-US" sz="2400" b="0" baseline="30000" dirty="0"/>
              <a:t>-19</a:t>
            </a:r>
            <a:r>
              <a:rPr lang="en-US" sz="2400" b="0" dirty="0"/>
              <a:t> C</a:t>
            </a:r>
          </a:p>
          <a:p>
            <a:pPr lvl="2" eaLnBrk="1" hangingPunct="1">
              <a:buFont typeface="Wingdings" panose="05000000000000000000" pitchFamily="2" charset="2"/>
              <a:buChar char="§"/>
            </a:pPr>
            <a:r>
              <a:rPr lang="en-US" sz="2400" b="0" dirty="0"/>
              <a:t>Electron: </a:t>
            </a:r>
            <a:r>
              <a:rPr lang="en-US" sz="2400" b="0" i="1" dirty="0"/>
              <a:t>q</a:t>
            </a:r>
            <a:r>
              <a:rPr lang="en-US" sz="2400" b="0" dirty="0"/>
              <a:t> = -</a:t>
            </a:r>
            <a:r>
              <a:rPr lang="en-US" sz="2400" b="0" i="1" dirty="0"/>
              <a:t>e</a:t>
            </a:r>
          </a:p>
          <a:p>
            <a:pPr lvl="2" eaLnBrk="1" hangingPunct="1">
              <a:buFont typeface="Wingdings" panose="05000000000000000000" pitchFamily="2" charset="2"/>
              <a:buChar char="§"/>
            </a:pPr>
            <a:r>
              <a:rPr lang="en-US" sz="2400" b="0" dirty="0"/>
              <a:t>Proton: </a:t>
            </a:r>
            <a:r>
              <a:rPr lang="en-US" sz="2400" b="0" i="1" dirty="0"/>
              <a:t>q</a:t>
            </a:r>
            <a:r>
              <a:rPr lang="en-US" sz="2400" b="0" dirty="0"/>
              <a:t> = +</a:t>
            </a:r>
            <a:r>
              <a:rPr lang="en-US" sz="2400" b="0" i="1" dirty="0"/>
              <a:t>e</a:t>
            </a:r>
          </a:p>
          <a:p>
            <a:pPr marL="0" lvl="2" indent="0">
              <a:buNone/>
            </a:pPr>
            <a:r>
              <a:rPr lang="en-US" sz="2400" b="0" dirty="0"/>
              <a:t>To give an everyday example of charging a plastic rod by rubbing it with a piece of fur typically transfers 10</a:t>
            </a:r>
            <a:r>
              <a:rPr lang="en-US" sz="2400" b="0" baseline="30000" dirty="0"/>
              <a:t>10</a:t>
            </a:r>
            <a:r>
              <a:rPr lang="en-US" sz="2400" b="0" dirty="0"/>
              <a:t> or more electrons to the rod</a:t>
            </a:r>
          </a:p>
          <a:p>
            <a:pPr marL="914400" lvl="2" indent="0">
              <a:buNone/>
            </a:pPr>
            <a:endParaRPr lang="en-US" sz="2400" b="0" i="1" dirty="0"/>
          </a:p>
        </p:txBody>
      </p:sp>
      <p:sp>
        <p:nvSpPr>
          <p:cNvPr id="27652" name="TextBox 3"/>
          <p:cNvSpPr txBox="1">
            <a:spLocks noChangeArrowheads="1"/>
          </p:cNvSpPr>
          <p:nvPr/>
        </p:nvSpPr>
        <p:spPr bwMode="auto">
          <a:xfrm>
            <a:off x="4857750" y="6324600"/>
            <a:ext cx="1809750" cy="274638"/>
          </a:xfrm>
          <a:prstGeom prst="rect">
            <a:avLst/>
          </a:prstGeom>
          <a:noFill/>
          <a:ln w="9525">
            <a:noFill/>
            <a:miter lim="800000"/>
            <a:headEnd/>
            <a:tailEnd/>
          </a:ln>
        </p:spPr>
        <p:txBody>
          <a:bodyPr>
            <a:spAutoFit/>
          </a:bodyPr>
          <a:lstStyle/>
          <a:p>
            <a:pPr algn="r"/>
            <a:r>
              <a:rPr lang="en-US" sz="1200"/>
              <a:t>Section  23.1</a:t>
            </a:r>
          </a:p>
        </p:txBody>
      </p:sp>
    </p:spTree>
    <p:extLst>
      <p:ext uri="{BB962C8B-B14F-4D97-AF65-F5344CB8AC3E}">
        <p14:creationId xmlns:p14="http://schemas.microsoft.com/office/powerpoint/2010/main" val="1100337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1430000" cy="685800"/>
          </a:xfrm>
          <a:solidFill>
            <a:schemeClr val="accent1">
              <a:lumMod val="75000"/>
            </a:schemeClr>
          </a:solidFill>
        </p:spPr>
        <p:txBody>
          <a:bodyPr vert="horz" lIns="91440" tIns="45720" rIns="91440" bIns="45720" rtlCol="0" anchor="ctr">
            <a:normAutofit fontScale="90000"/>
          </a:bodyPr>
          <a:lstStyle/>
          <a:p>
            <a:pPr algn="ctr"/>
            <a:r>
              <a:rPr lang="en-US" b="1" dirty="0">
                <a:solidFill>
                  <a:schemeClr val="bg1">
                    <a:lumMod val="95000"/>
                  </a:schemeClr>
                </a:solidFill>
                <a:effectLst>
                  <a:outerShdw blurRad="38100" dist="38100" dir="2700000" algn="tl">
                    <a:srgbClr val="000000">
                      <a:alpha val="43137"/>
                    </a:srgbClr>
                  </a:outerShdw>
                </a:effectLst>
              </a:rPr>
              <a:t>Electric Flux through open surface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990600"/>
                <a:ext cx="11277600" cy="1295400"/>
              </a:xfrm>
            </p:spPr>
            <p:txBody>
              <a:bodyPr/>
              <a:lstStyle/>
              <a:p>
                <a:pPr marL="91440"/>
                <a:r>
                  <a:rPr lang="en-US" sz="2000" dirty="0">
                    <a:latin typeface="Times New Roman" panose="02020603050405020304" pitchFamily="18" charset="0"/>
                    <a:cs typeface="Times New Roman" panose="02020603050405020304" pitchFamily="18" charset="0"/>
                  </a:rPr>
                  <a:t>Figure shows a curved surface over which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𝐸</m:t>
                        </m:r>
                      </m:e>
                    </m:acc>
                  </m:oMath>
                </a14:m>
                <a:r>
                  <a:rPr lang="en-US" sz="2000" dirty="0">
                    <a:latin typeface="Times New Roman" panose="02020603050405020304" pitchFamily="18" charset="0"/>
                    <a:cs typeface="Times New Roman" panose="02020603050405020304" pitchFamily="18" charset="0"/>
                  </a:rPr>
                  <a:t> may vary. If the area </a:t>
                </a:r>
                <a14:m>
                  <m:oMath xmlns:m="http://schemas.openxmlformats.org/officeDocument/2006/math">
                    <m:r>
                      <a:rPr lang="en-US" sz="2000" i="1">
                        <a:latin typeface="Cambria Math"/>
                        <a:ea typeface="Cambria Math"/>
                      </a:rPr>
                      <m:t>∆</m:t>
                    </m:r>
                    <m:sSub>
                      <m:sSubPr>
                        <m:ctrlPr>
                          <a:rPr lang="en-US" sz="2000" i="1">
                            <a:latin typeface="Cambria Math" panose="02040503050406030204" pitchFamily="18" charset="0"/>
                            <a:ea typeface="Cambria Math"/>
                          </a:rPr>
                        </m:ctrlPr>
                      </m:sSubPr>
                      <m:e>
                        <m:r>
                          <a:rPr lang="en-US" sz="2000" i="1">
                            <a:latin typeface="Cambria Math"/>
                            <a:ea typeface="Cambria Math"/>
                          </a:rPr>
                          <m:t>𝐴</m:t>
                        </m:r>
                      </m:e>
                      <m:sub>
                        <m:r>
                          <a:rPr lang="en-US" sz="2000" i="1">
                            <a:latin typeface="Cambria Math"/>
                            <a:ea typeface="Cambria Math"/>
                          </a:rPr>
                          <m:t>𝑖</m:t>
                        </m:r>
                      </m:sub>
                    </m:sSub>
                  </m:oMath>
                </a14:m>
                <a:r>
                  <a:rPr lang="en-US" sz="2000" dirty="0">
                    <a:latin typeface="Times New Roman" panose="02020603050405020304" pitchFamily="18" charset="0"/>
                    <a:cs typeface="Times New Roman" panose="02020603050405020304" pitchFamily="18" charset="0"/>
                  </a:rPr>
                  <a:t> of the surface element that we choose is small enough, it can be modeled as a plane, and the variation of the electric field across the element can be neglected. The flux of the electric field through this element is</a:t>
                </a:r>
                <a:endParaRPr lang="en-US" dirty="0">
                  <a:latin typeface="Times New Roman" panose="02020603050405020304" pitchFamily="18" charset="0"/>
                  <a:cs typeface="Times New Roman" panose="02020603050405020304" pitchFamily="18" charset="0"/>
                </a:endParaRPr>
              </a:p>
              <a:p>
                <a:pPr marL="91440"/>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990600"/>
                <a:ext cx="11277600" cy="1295400"/>
              </a:xfrm>
              <a:blipFill>
                <a:blip r:embed="rId2"/>
                <a:stretch>
                  <a:fillRect l="-486" t="-2358"/>
                </a:stretch>
              </a:blipFill>
            </p:spPr>
            <p:txBody>
              <a:bodyPr/>
              <a:lstStyle/>
              <a:p>
                <a:r>
                  <a:rPr lang="en-PK">
                    <a:noFill/>
                  </a:rPr>
                  <a:t> </a:t>
                </a:r>
              </a:p>
            </p:txBody>
          </p:sp>
        </mc:Fallback>
      </mc:AlternateContent>
      <p:pic>
        <p:nvPicPr>
          <p:cNvPr id="106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462" y="1828800"/>
            <a:ext cx="4717539" cy="4003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85800" y="2895600"/>
            <a:ext cx="6407661" cy="707886"/>
          </a:xfrm>
          <a:prstGeom prst="rect">
            <a:avLst/>
          </a:prstGeom>
        </p:spPr>
        <p:txBody>
          <a:bodyPr wrap="square">
            <a:spAutoFit/>
          </a:bodyPr>
          <a:lstStyle/>
          <a:p>
            <a:r>
              <a:rPr lang="en-US" sz="2000" dirty="0"/>
              <a:t>Summing the contributions of all elements gives</a:t>
            </a:r>
            <a:br>
              <a:rPr lang="en-US" sz="2000" dirty="0"/>
            </a:br>
            <a:r>
              <a:rPr lang="en-US" sz="2000" dirty="0"/>
              <a:t>an approximation to the total flux through the surface: </a:t>
            </a:r>
            <a:endParaRPr lang="en-US" dirty="0">
              <a:latin typeface="Times New Roman" panose="02020603050405020304" pitchFamily="18" charset="0"/>
              <a:cs typeface="Times New Roman" panose="02020603050405020304" pitchFamily="18" charset="0"/>
            </a:endParaRPr>
          </a:p>
        </p:txBody>
      </p:sp>
      <p:pic>
        <p:nvPicPr>
          <p:cNvPr id="1065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133600"/>
            <a:ext cx="5856427" cy="759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5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8549" y="3680202"/>
            <a:ext cx="2438400" cy="66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5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8549" y="5383424"/>
            <a:ext cx="2377439" cy="1188720"/>
          </a:xfrm>
          <a:prstGeom prst="rect">
            <a:avLst/>
          </a:prstGeom>
          <a:noFill/>
          <a:ln w="9525">
            <a:solidFill>
              <a:srgbClr val="CC3300"/>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533400" y="4343401"/>
            <a:ext cx="7467600" cy="1015663"/>
          </a:xfrm>
          <a:prstGeom prst="rect">
            <a:avLst/>
          </a:prstGeom>
        </p:spPr>
        <p:txBody>
          <a:bodyPr wrap="square">
            <a:spAutoFit/>
          </a:bodyPr>
          <a:lstStyle/>
          <a:p>
            <a:r>
              <a:rPr lang="en-US" sz="2000" dirty="0"/>
              <a:t>If the area of each element approaches zero, the number of elements approaches infinity and the sum is replaced by an integral. Therefore, the general definition of electric flux is </a:t>
            </a:r>
          </a:p>
        </p:txBody>
      </p:sp>
    </p:spTree>
    <p:extLst>
      <p:ext uri="{BB962C8B-B14F-4D97-AF65-F5344CB8AC3E}">
        <p14:creationId xmlns:p14="http://schemas.microsoft.com/office/powerpoint/2010/main" val="37886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5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5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ltLang="en-US"/>
              <a:t>September 26, 2007</a:t>
            </a:r>
          </a:p>
        </p:txBody>
      </p:sp>
      <p:sp>
        <p:nvSpPr>
          <p:cNvPr id="406530" name="Rectangle 2"/>
          <p:cNvSpPr>
            <a:spLocks noGrp="1" noChangeArrowheads="1"/>
          </p:cNvSpPr>
          <p:nvPr>
            <p:ph type="title"/>
          </p:nvPr>
        </p:nvSpPr>
        <p:spPr>
          <a:xfrm>
            <a:off x="381000" y="0"/>
            <a:ext cx="11430000" cy="685800"/>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Flux of Electric Field (Closed Surface)</a:t>
            </a:r>
          </a:p>
        </p:txBody>
      </p:sp>
      <mc:AlternateContent xmlns:mc="http://schemas.openxmlformats.org/markup-compatibility/2006" xmlns:a14="http://schemas.microsoft.com/office/drawing/2010/main">
        <mc:Choice Requires="a14">
          <p:sp>
            <p:nvSpPr>
              <p:cNvPr id="406532" name="Rectangle 4"/>
              <p:cNvSpPr>
                <a:spLocks noGrp="1" noChangeArrowheads="1"/>
              </p:cNvSpPr>
              <p:nvPr>
                <p:ph type="body" idx="1"/>
              </p:nvPr>
            </p:nvSpPr>
            <p:spPr>
              <a:xfrm>
                <a:off x="762000" y="1066800"/>
                <a:ext cx="7207250" cy="5029200"/>
              </a:xfrm>
            </p:spPr>
            <p:txBody>
              <a:bodyPr/>
              <a:lstStyle/>
              <a:p>
                <a:pPr marL="0"/>
                <a:r>
                  <a:rPr lang="en-US" altLang="en-US" sz="2000" dirty="0">
                    <a:latin typeface="Times New Roman" panose="02020603050405020304" pitchFamily="18" charset="0"/>
                    <a:cs typeface="Times New Roman" panose="02020603050405020304" pitchFamily="18" charset="0"/>
                  </a:rPr>
                  <a:t>On a closed surface we are interested in the electric flux through the surface, and by convention, we always choose the unit vector </a:t>
                </a:r>
                <a14:m>
                  <m:oMath xmlns:m="http://schemas.openxmlformats.org/officeDocument/2006/math">
                    <m:acc>
                      <m:accPr>
                        <m:chr m:val="⃗"/>
                        <m:ctrlPr>
                          <a:rPr lang="en-US" altLang="en-US" sz="2000" i="1">
                            <a:latin typeface="Cambria Math" panose="02040503050406030204" pitchFamily="18" charset="0"/>
                          </a:rPr>
                        </m:ctrlPr>
                      </m:accPr>
                      <m:e>
                        <m:r>
                          <a:rPr lang="en-US" altLang="en-US" sz="2000" i="1">
                            <a:latin typeface="Cambria Math"/>
                          </a:rPr>
                          <m:t>𝑛</m:t>
                        </m:r>
                      </m:e>
                    </m:acc>
                  </m:oMath>
                </a14:m>
                <a:r>
                  <a:rPr lang="en-US" altLang="en-US" sz="2000" dirty="0">
                    <a:latin typeface="Times New Roman" panose="02020603050405020304" pitchFamily="18" charset="0"/>
                    <a:cs typeface="Times New Roman" panose="02020603050405020304" pitchFamily="18" charset="0"/>
                  </a:rPr>
                  <a:t> to be out of the surface at each point. The integral over a closed surface is indicated by the symbol </a:t>
                </a:r>
                <a14:m>
                  <m:oMath xmlns:m="http://schemas.openxmlformats.org/officeDocument/2006/math">
                    <m:r>
                      <a:rPr lang="en-US" altLang="en-US" sz="2000" i="1">
                        <a:latin typeface="Cambria Math"/>
                        <a:ea typeface="Cambria Math"/>
                      </a:rPr>
                      <m:t>∮</m:t>
                    </m:r>
                  </m:oMath>
                </a14:m>
                <a:r>
                  <a:rPr lang="en-US" altLang="en-US" sz="2000" dirty="0">
                    <a:latin typeface="Times New Roman" panose="02020603050405020304" pitchFamily="18" charset="0"/>
                    <a:cs typeface="Times New Roman" panose="02020603050405020304" pitchFamily="18" charset="0"/>
                  </a:rPr>
                  <a:t>.</a:t>
                </a:r>
              </a:p>
              <a:p>
                <a:pPr marL="0"/>
                <a:r>
                  <a:rPr lang="en-US" altLang="en-US" sz="2000" dirty="0">
                    <a:latin typeface="Times New Roman" panose="02020603050405020304" pitchFamily="18" charset="0"/>
                    <a:cs typeface="Times New Roman" panose="02020603050405020304" pitchFamily="18" charset="0"/>
                  </a:rPr>
                  <a:t>The total or net flux through a closed surface is therefore written</a:t>
                </a:r>
              </a:p>
              <a:p>
                <a:pPr marL="0"/>
                <a:endParaRPr lang="en-US" altLang="en-US" sz="2000" dirty="0">
                  <a:latin typeface="Times New Roman" panose="02020603050405020304" pitchFamily="18" charset="0"/>
                  <a:cs typeface="Times New Roman" panose="02020603050405020304" pitchFamily="18" charset="0"/>
                </a:endParaRPr>
              </a:p>
            </p:txBody>
          </p:sp>
        </mc:Choice>
        <mc:Fallback xmlns="">
          <p:sp>
            <p:nvSpPr>
              <p:cNvPr id="406532" name="Rectangle 4"/>
              <p:cNvSpPr>
                <a:spLocks noGrp="1" noRot="1" noChangeAspect="1" noMove="1" noResize="1" noEditPoints="1" noAdjustHandles="1" noChangeArrowheads="1" noChangeShapeType="1" noTextEdit="1"/>
              </p:cNvSpPr>
              <p:nvPr>
                <p:ph type="body" idx="1"/>
              </p:nvPr>
            </p:nvSpPr>
            <p:spPr>
              <a:xfrm>
                <a:off x="762000" y="1066800"/>
                <a:ext cx="7207250" cy="5029200"/>
              </a:xfrm>
              <a:blipFill>
                <a:blip r:embed="rId2"/>
                <a:stretch>
                  <a:fillRect l="-846" t="-1212"/>
                </a:stretch>
              </a:blipFill>
            </p:spPr>
            <p:txBody>
              <a:bodyPr/>
              <a:lstStyle/>
              <a:p>
                <a:r>
                  <a:rPr lang="en-PK">
                    <a:noFill/>
                  </a:rPr>
                  <a:t> </a:t>
                </a:r>
              </a:p>
            </p:txBody>
          </p:sp>
        </mc:Fallback>
      </mc:AlternateContent>
      <p:pic>
        <p:nvPicPr>
          <p:cNvPr id="406534" name="Picture 6" descr="F24_03"/>
          <p:cNvPicPr>
            <a:picLocks noChangeAspect="1" noChangeArrowheads="1"/>
          </p:cNvPicPr>
          <p:nvPr/>
        </p:nvPicPr>
        <p:blipFill>
          <a:blip r:embed="rId3">
            <a:extLst>
              <a:ext uri="{28A0092B-C50C-407E-A947-70E740481C1C}">
                <a14:useLocalDpi xmlns:a14="http://schemas.microsoft.com/office/drawing/2010/main" val="0"/>
              </a:ext>
            </a:extLst>
          </a:blip>
          <a:srcRect l="15511" r="10686"/>
          <a:stretch>
            <a:fillRect/>
          </a:stretch>
        </p:blipFill>
        <p:spPr bwMode="auto">
          <a:xfrm>
            <a:off x="8106969" y="1066800"/>
            <a:ext cx="3399234"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222"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56" y="3200401"/>
            <a:ext cx="5958765" cy="144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736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6532">
                                            <p:txEl>
                                              <p:pRg st="0" end="0"/>
                                            </p:txEl>
                                          </p:spTgt>
                                        </p:tgtEl>
                                        <p:attrNameLst>
                                          <p:attrName>style.visibility</p:attrName>
                                        </p:attrNameLst>
                                      </p:cBhvr>
                                      <p:to>
                                        <p:strVal val="visible"/>
                                      </p:to>
                                    </p:set>
                                    <p:anim calcmode="lin" valueType="num">
                                      <p:cBhvr additive="base">
                                        <p:cTn id="7" dur="500" fill="hold"/>
                                        <p:tgtEl>
                                          <p:spTgt spid="4065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6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6532">
                                            <p:txEl>
                                              <p:pRg st="1" end="1"/>
                                            </p:txEl>
                                          </p:spTgt>
                                        </p:tgtEl>
                                        <p:attrNameLst>
                                          <p:attrName>style.visibility</p:attrName>
                                        </p:attrNameLst>
                                      </p:cBhvr>
                                      <p:to>
                                        <p:strVal val="visible"/>
                                      </p:to>
                                    </p:set>
                                    <p:anim calcmode="lin" valueType="num">
                                      <p:cBhvr additive="base">
                                        <p:cTn id="13" dur="500" fill="hold"/>
                                        <p:tgtEl>
                                          <p:spTgt spid="40653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653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標題 1"/>
          <p:cNvSpPr>
            <a:spLocks noGrp="1"/>
          </p:cNvSpPr>
          <p:nvPr>
            <p:ph type="title"/>
          </p:nvPr>
        </p:nvSpPr>
        <p:spPr>
          <a:xfrm>
            <a:off x="966391" y="260350"/>
            <a:ext cx="10287000" cy="668338"/>
          </a:xfrm>
          <a:solidFill>
            <a:schemeClr val="accent1">
              <a:lumMod val="75000"/>
            </a:schemeClr>
          </a:solidFill>
        </p:spPr>
        <p:txBody>
          <a:bodyPr vert="horz" lIns="91440" tIns="45720" rIns="91440" bIns="45720" rtlCol="0" anchor="ctr">
            <a:normAutofit fontScale="90000"/>
          </a:bodyPr>
          <a:lstStyle/>
          <a:p>
            <a:pPr algn="ctr"/>
            <a:r>
              <a:rPr lang="en-US" altLang="zh-TW" b="1" dirty="0">
                <a:solidFill>
                  <a:schemeClr val="bg1">
                    <a:lumMod val="95000"/>
                  </a:schemeClr>
                </a:solidFill>
                <a:effectLst>
                  <a:outerShdw blurRad="38100" dist="38100" dir="2700000" algn="tl">
                    <a:srgbClr val="000000">
                      <a:alpha val="43137"/>
                    </a:srgbClr>
                  </a:outerShdw>
                </a:effectLst>
              </a:rPr>
              <a:t>Summary of Electric Flux</a:t>
            </a:r>
            <a:endParaRPr lang="zh-TW" altLang="en-US" b="1" dirty="0">
              <a:solidFill>
                <a:schemeClr val="bg1">
                  <a:lumMod val="95000"/>
                </a:schemeClr>
              </a:solidFill>
              <a:effectLst>
                <a:outerShdw blurRad="38100" dist="38100" dir="2700000" algn="tl">
                  <a:srgbClr val="000000">
                    <a:alpha val="43137"/>
                  </a:srgbClr>
                </a:outerShdw>
              </a:effectLst>
            </a:endParaRPr>
          </a:p>
        </p:txBody>
      </p:sp>
      <p:graphicFrame>
        <p:nvGraphicFramePr>
          <p:cNvPr id="1026" name="Object 4"/>
          <p:cNvGraphicFramePr>
            <a:graphicFrameLocks noChangeAspect="1"/>
          </p:cNvGraphicFramePr>
          <p:nvPr/>
        </p:nvGraphicFramePr>
        <p:xfrm>
          <a:off x="5292329" y="2786117"/>
          <a:ext cx="1220390" cy="320675"/>
        </p:xfrm>
        <a:graphic>
          <a:graphicData uri="http://schemas.openxmlformats.org/presentationml/2006/ole">
            <mc:AlternateContent xmlns:mc="http://schemas.openxmlformats.org/markup-compatibility/2006">
              <mc:Choice xmlns:v="urn:schemas-microsoft-com:vml" Requires="v">
                <p:oleObj name="Equation" r:id="rId2" imgW="622030" imgH="203112" progId="Equation.DSMT4">
                  <p:embed/>
                </p:oleObj>
              </mc:Choice>
              <mc:Fallback>
                <p:oleObj name="Equation" r:id="rId2" imgW="622030" imgH="203112" progId="Equation.DSMT4">
                  <p:embed/>
                  <p:pic>
                    <p:nvPicPr>
                      <p:cNvPr id="102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329" y="2786117"/>
                        <a:ext cx="122039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2" name="文字方塊 4"/>
          <p:cNvSpPr txBox="1">
            <a:spLocks noChangeArrowheads="1"/>
          </p:cNvSpPr>
          <p:nvPr/>
        </p:nvSpPr>
        <p:spPr bwMode="auto">
          <a:xfrm>
            <a:off x="4042176" y="2201917"/>
            <a:ext cx="5000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solidFill>
                  <a:srgbClr val="00B050"/>
                </a:solidFill>
                <a:ea typeface="新細明體" pitchFamily="18" charset="-120"/>
              </a:rPr>
              <a:t>Electric flux </a:t>
            </a:r>
            <a:r>
              <a:rPr kumimoji="1" lang="en-US" altLang="zh-TW" sz="1800" b="0">
                <a:ea typeface="新細明體" pitchFamily="18" charset="-120"/>
              </a:rPr>
              <a:t>through flat  surface </a:t>
            </a:r>
            <a:r>
              <a:rPr kumimoji="1" lang="en-US" altLang="zh-TW" sz="1800">
                <a:ea typeface="新細明體" pitchFamily="18" charset="-120"/>
              </a:rPr>
              <a:t>A</a:t>
            </a:r>
            <a:r>
              <a:rPr kumimoji="1" lang="en-US" altLang="zh-TW" sz="1800" b="0">
                <a:ea typeface="新細明體" pitchFamily="18" charset="-120"/>
              </a:rPr>
              <a:t> :</a:t>
            </a:r>
            <a:endParaRPr kumimoji="1" lang="zh-TW" altLang="en-US" sz="1800" b="0">
              <a:ea typeface="新細明體" pitchFamily="18" charset="-120"/>
            </a:endParaRPr>
          </a:p>
        </p:txBody>
      </p:sp>
      <p:sp>
        <p:nvSpPr>
          <p:cNvPr id="1033" name="文字方塊 5"/>
          <p:cNvSpPr txBox="1">
            <a:spLocks noChangeArrowheads="1"/>
          </p:cNvSpPr>
          <p:nvPr/>
        </p:nvSpPr>
        <p:spPr bwMode="auto">
          <a:xfrm>
            <a:off x="3952877" y="1000178"/>
            <a:ext cx="5357813"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1800" b="0">
                <a:ea typeface="新細明體" pitchFamily="18" charset="-120"/>
              </a:rPr>
              <a:t>A </a:t>
            </a:r>
            <a:r>
              <a:rPr kumimoji="1" lang="en-US" altLang="zh-TW" sz="1800" b="0">
                <a:solidFill>
                  <a:srgbClr val="00B050"/>
                </a:solidFill>
                <a:ea typeface="新細明體" pitchFamily="18" charset="-120"/>
              </a:rPr>
              <a:t>flat surface </a:t>
            </a:r>
            <a:r>
              <a:rPr kumimoji="1" lang="en-US" altLang="zh-TW" sz="1800" b="0">
                <a:ea typeface="新細明體" pitchFamily="18" charset="-120"/>
              </a:rPr>
              <a:t>is represented by a vector</a:t>
            </a:r>
            <a:endParaRPr kumimoji="1" lang="en-US" altLang="zh-TW" sz="1800">
              <a:ea typeface="新細明體" pitchFamily="18" charset="-120"/>
            </a:endParaRPr>
          </a:p>
          <a:p>
            <a:pPr eaLnBrk="1" hangingPunct="1">
              <a:lnSpc>
                <a:spcPct val="150000"/>
              </a:lnSpc>
              <a:buFontTx/>
              <a:buNone/>
            </a:pPr>
            <a:r>
              <a:rPr kumimoji="1" lang="en-US" altLang="zh-TW" sz="1800" b="0">
                <a:ea typeface="新細明體" pitchFamily="18" charset="-120"/>
              </a:rPr>
              <a:t>where </a:t>
            </a:r>
            <a:r>
              <a:rPr kumimoji="1" lang="en-US" altLang="zh-TW" sz="1800" b="0" i="1">
                <a:ea typeface="新細明體" pitchFamily="18" charset="-120"/>
              </a:rPr>
              <a:t>A</a:t>
            </a:r>
            <a:r>
              <a:rPr kumimoji="1" lang="en-US" altLang="zh-TW" sz="1800" b="0">
                <a:ea typeface="新細明體" pitchFamily="18" charset="-120"/>
              </a:rPr>
              <a:t> = area of surface  and</a:t>
            </a:r>
          </a:p>
        </p:txBody>
      </p:sp>
      <p:graphicFrame>
        <p:nvGraphicFramePr>
          <p:cNvPr id="4" name="Object 3"/>
          <p:cNvGraphicFramePr>
            <a:graphicFrameLocks noChangeAspect="1"/>
          </p:cNvGraphicFramePr>
          <p:nvPr/>
        </p:nvGraphicFramePr>
        <p:xfrm>
          <a:off x="9310688" y="1089079"/>
          <a:ext cx="1045766" cy="339725"/>
        </p:xfrm>
        <a:graphic>
          <a:graphicData uri="http://schemas.openxmlformats.org/presentationml/2006/ole">
            <mc:AlternateContent xmlns:mc="http://schemas.openxmlformats.org/markup-compatibility/2006">
              <mc:Choice xmlns:v="urn:schemas-microsoft-com:vml" Requires="v">
                <p:oleObj name="Equation" r:id="rId4" imgW="532937" imgH="215713" progId="Equation.DSMT4">
                  <p:embed/>
                </p:oleObj>
              </mc:Choice>
              <mc:Fallback>
                <p:oleObj name="Equation" r:id="rId4" imgW="532937" imgH="215713" progId="Equation.DSMT4">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0688" y="1089079"/>
                        <a:ext cx="1045766"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8114111" y="1517704"/>
          <a:ext cx="2714625" cy="339725"/>
        </p:xfrm>
        <a:graphic>
          <a:graphicData uri="http://schemas.openxmlformats.org/presentationml/2006/ole">
            <mc:AlternateContent xmlns:mc="http://schemas.openxmlformats.org/markup-compatibility/2006">
              <mc:Choice xmlns:v="urn:schemas-microsoft-com:vml" Requires="v">
                <p:oleObj name="Equation" r:id="rId6" imgW="1383699" imgH="215806" progId="Equation.DSMT4">
                  <p:embed/>
                </p:oleObj>
              </mc:Choice>
              <mc:Fallback>
                <p:oleObj name="Equation" r:id="rId6" imgW="1383699" imgH="215806" progId="Equation.DSMT4">
                  <p:embed/>
                  <p:pic>
                    <p:nvPicPr>
                      <p:cNvPr id="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4111" y="1517704"/>
                        <a:ext cx="27146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 name="文字方塊 8"/>
          <p:cNvSpPr txBox="1">
            <a:spLocks noChangeArrowheads="1"/>
          </p:cNvSpPr>
          <p:nvPr/>
        </p:nvSpPr>
        <p:spPr bwMode="auto">
          <a:xfrm>
            <a:off x="7346158" y="2714625"/>
            <a:ext cx="241101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ea typeface="新細明體" pitchFamily="18" charset="-120"/>
              </a:rPr>
              <a:t>[ </a:t>
            </a:r>
            <a:r>
              <a:rPr kumimoji="1" lang="en-US" altLang="zh-TW" sz="1800" b="0">
                <a:ea typeface="新細明體" pitchFamily="18" charset="-120"/>
                <a:sym typeface="Symbol" pitchFamily="18" charset="2"/>
              </a:rPr>
              <a:t> ]  N m</a:t>
            </a:r>
            <a:r>
              <a:rPr kumimoji="1" lang="en-US" altLang="zh-TW" sz="1800" b="0" baseline="30000">
                <a:ea typeface="新細明體" pitchFamily="18" charset="-120"/>
                <a:sym typeface="Symbol" pitchFamily="18" charset="2"/>
              </a:rPr>
              <a:t>2</a:t>
            </a:r>
            <a:r>
              <a:rPr kumimoji="1" lang="en-US" altLang="zh-TW" sz="1800" b="0">
                <a:ea typeface="新細明體" pitchFamily="18" charset="-120"/>
                <a:sym typeface="Symbol" pitchFamily="18" charset="2"/>
              </a:rPr>
              <a:t> / C.</a:t>
            </a:r>
            <a:endParaRPr kumimoji="1" lang="zh-TW" altLang="en-US" sz="1800" b="0">
              <a:ea typeface="新細明體" pitchFamily="18" charset="-120"/>
            </a:endParaRPr>
          </a:p>
        </p:txBody>
      </p:sp>
      <p:graphicFrame>
        <p:nvGraphicFramePr>
          <p:cNvPr id="8" name="Object 5"/>
          <p:cNvGraphicFramePr>
            <a:graphicFrameLocks noChangeAspect="1"/>
          </p:cNvGraphicFramePr>
          <p:nvPr/>
        </p:nvGraphicFramePr>
        <p:xfrm>
          <a:off x="4935176" y="3571875"/>
          <a:ext cx="2091531" cy="501650"/>
        </p:xfrm>
        <a:graphic>
          <a:graphicData uri="http://schemas.openxmlformats.org/presentationml/2006/ole">
            <mc:AlternateContent xmlns:mc="http://schemas.openxmlformats.org/markup-compatibility/2006">
              <mc:Choice xmlns:v="urn:schemas-microsoft-com:vml" Requires="v">
                <p:oleObj name="Equation" r:id="rId8" imgW="1066337" imgH="317362" progId="Equation.DSMT4">
                  <p:embed/>
                </p:oleObj>
              </mc:Choice>
              <mc:Fallback>
                <p:oleObj name="Equation" r:id="rId8" imgW="1066337" imgH="317362" progId="Equation.DSMT4">
                  <p:embed/>
                  <p:pic>
                    <p:nvPicPr>
                      <p:cNvPr id="8"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5176" y="3571875"/>
                        <a:ext cx="2091531"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6" name="文字方塊 11"/>
          <p:cNvSpPr txBox="1">
            <a:spLocks noChangeArrowheads="1"/>
          </p:cNvSpPr>
          <p:nvPr/>
        </p:nvSpPr>
        <p:spPr bwMode="auto">
          <a:xfrm>
            <a:off x="3648647" y="4336987"/>
            <a:ext cx="437554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solidFill>
                  <a:srgbClr val="00B050"/>
                </a:solidFill>
                <a:ea typeface="新細明體" pitchFamily="18" charset="-120"/>
              </a:rPr>
              <a:t>Open surface</a:t>
            </a:r>
            <a:r>
              <a:rPr kumimoji="1" lang="en-US" altLang="zh-TW" sz="1800" b="0">
                <a:ea typeface="新細明體" pitchFamily="18" charset="-120"/>
              </a:rPr>
              <a:t>:  </a:t>
            </a:r>
            <a:r>
              <a:rPr kumimoji="1" lang="en-US" altLang="zh-TW" sz="1600" b="0">
                <a:ea typeface="新細明體" pitchFamily="18" charset="-120"/>
              </a:rPr>
              <a:t>can get from 1 side to the other w/o crossing surface.</a:t>
            </a:r>
          </a:p>
          <a:p>
            <a:pPr eaLnBrk="1" hangingPunct="1">
              <a:buFontTx/>
              <a:buNone/>
            </a:pPr>
            <a:r>
              <a:rPr kumimoji="1" lang="en-US" altLang="zh-TW" sz="1600" b="0">
                <a:ea typeface="新細明體" pitchFamily="18" charset="-120"/>
              </a:rPr>
              <a:t>Direction of  </a:t>
            </a:r>
            <a:r>
              <a:rPr kumimoji="1" lang="en-US" altLang="zh-TW" sz="1600">
                <a:ea typeface="新細明體" pitchFamily="18" charset="-120"/>
              </a:rPr>
              <a:t>A </a:t>
            </a:r>
            <a:r>
              <a:rPr kumimoji="1" lang="en-US" altLang="zh-TW" sz="1600" b="0">
                <a:ea typeface="新細明體" pitchFamily="18" charset="-120"/>
              </a:rPr>
              <a:t> ambiguous.</a:t>
            </a:r>
            <a:endParaRPr kumimoji="1" lang="zh-TW" altLang="en-US" sz="1600" b="0">
              <a:ea typeface="新細明體" pitchFamily="18" charset="-120"/>
            </a:endParaRPr>
          </a:p>
        </p:txBody>
      </p:sp>
      <p:sp>
        <p:nvSpPr>
          <p:cNvPr id="1037" name="文字方塊 12"/>
          <p:cNvSpPr txBox="1">
            <a:spLocks noChangeArrowheads="1"/>
          </p:cNvSpPr>
          <p:nvPr/>
        </p:nvSpPr>
        <p:spPr bwMode="auto">
          <a:xfrm>
            <a:off x="2743200" y="5567363"/>
            <a:ext cx="4464844"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solidFill>
                  <a:srgbClr val="00B050"/>
                </a:solidFill>
                <a:ea typeface="新細明體" pitchFamily="18" charset="-120"/>
              </a:rPr>
              <a:t>Closed surface</a:t>
            </a:r>
            <a:r>
              <a:rPr kumimoji="1" lang="en-US" altLang="zh-TW" sz="1800" b="0">
                <a:ea typeface="新細明體" pitchFamily="18" charset="-120"/>
              </a:rPr>
              <a:t>:  </a:t>
            </a:r>
            <a:r>
              <a:rPr kumimoji="1" lang="en-US" altLang="zh-TW" sz="1600" b="0">
                <a:ea typeface="新細明體" pitchFamily="18" charset="-120"/>
              </a:rPr>
              <a:t>can’t get from 1 side to the other w/o crossing surface.</a:t>
            </a:r>
          </a:p>
          <a:p>
            <a:pPr eaLnBrk="1" hangingPunct="1">
              <a:buFontTx/>
              <a:buNone/>
            </a:pPr>
            <a:r>
              <a:rPr kumimoji="1" lang="en-US" altLang="zh-TW" sz="1600">
                <a:ea typeface="新細明體" pitchFamily="18" charset="-120"/>
              </a:rPr>
              <a:t>A </a:t>
            </a:r>
            <a:r>
              <a:rPr kumimoji="1" lang="en-US" altLang="zh-TW" sz="1600" b="0">
                <a:ea typeface="新細明體" pitchFamily="18" charset="-120"/>
              </a:rPr>
              <a:t> defined to point outward.</a:t>
            </a:r>
            <a:endParaRPr kumimoji="1" lang="zh-TW" altLang="en-US" sz="1600" b="0">
              <a:ea typeface="新細明體" pitchFamily="18" charset="-120"/>
            </a:endParaRPr>
          </a:p>
        </p:txBody>
      </p:sp>
      <p:pic>
        <p:nvPicPr>
          <p:cNvPr id="1038"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892" y="1200153"/>
            <a:ext cx="1547813"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189" y="2628900"/>
            <a:ext cx="1321594"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字方塊 15"/>
          <p:cNvSpPr txBox="1">
            <a:spLocks noChangeArrowheads="1"/>
          </p:cNvSpPr>
          <p:nvPr/>
        </p:nvSpPr>
        <p:spPr bwMode="auto">
          <a:xfrm>
            <a:off x="2345533" y="3200454"/>
            <a:ext cx="98226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400" b="0">
                <a:ea typeface="新細明體" pitchFamily="18" charset="-120"/>
              </a:rPr>
              <a:t>E</a:t>
            </a:r>
            <a:r>
              <a:rPr kumimoji="1" lang="en-US" altLang="zh-TW" sz="1400" b="0">
                <a:ea typeface="新細明體" pitchFamily="18" charset="-120"/>
                <a:sym typeface="Symbol" pitchFamily="18" charset="2"/>
              </a:rPr>
              <a:t>, </a:t>
            </a:r>
            <a:endParaRPr kumimoji="1" lang="zh-TW" altLang="en-US" sz="1400" b="0">
              <a:ea typeface="新細明體" pitchFamily="18" charset="-120"/>
            </a:endParaRPr>
          </a:p>
        </p:txBody>
      </p:sp>
      <p:pic>
        <p:nvPicPr>
          <p:cNvPr id="1040"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222" y="3986267"/>
            <a:ext cx="1488281"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字方塊 17"/>
          <p:cNvSpPr txBox="1">
            <a:spLocks noChangeArrowheads="1"/>
          </p:cNvSpPr>
          <p:nvPr/>
        </p:nvSpPr>
        <p:spPr bwMode="auto">
          <a:xfrm>
            <a:off x="2166938" y="4557767"/>
            <a:ext cx="98226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400" b="0">
                <a:ea typeface="新細明體" pitchFamily="18" charset="-120"/>
              </a:rPr>
              <a:t>A</a:t>
            </a:r>
            <a:r>
              <a:rPr kumimoji="1" lang="en-US" altLang="zh-TW" sz="1400" b="0">
                <a:ea typeface="新細明體" pitchFamily="18" charset="-120"/>
                <a:sym typeface="Symbol" pitchFamily="18" charset="2"/>
              </a:rPr>
              <a:t>, </a:t>
            </a:r>
            <a:endParaRPr kumimoji="1" lang="zh-TW" altLang="en-US" sz="1400" b="0">
              <a:ea typeface="新細明體" pitchFamily="18" charset="-120"/>
            </a:endParaRPr>
          </a:p>
        </p:txBody>
      </p:sp>
      <p:pic>
        <p:nvPicPr>
          <p:cNvPr id="1041"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8188" y="5415017"/>
            <a:ext cx="1452563"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64206" y="3643367"/>
            <a:ext cx="21431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nvGraphicFramePr>
        <p:xfrm>
          <a:off x="7135966" y="5808943"/>
          <a:ext cx="2139554" cy="815068"/>
        </p:xfrm>
        <a:graphic>
          <a:graphicData uri="http://schemas.openxmlformats.org/presentationml/2006/ole">
            <mc:AlternateContent xmlns:mc="http://schemas.openxmlformats.org/markup-compatibility/2006">
              <mc:Choice xmlns:v="urn:schemas-microsoft-com:vml" Requires="v">
                <p:oleObj name="Equation" r:id="rId15" imgW="799920" imgH="304560" progId="Equation.3">
                  <p:embed/>
                </p:oleObj>
              </mc:Choice>
              <mc:Fallback>
                <p:oleObj name="Equation" r:id="rId15" imgW="799920" imgH="304560" progId="Equation.3">
                  <p:embed/>
                  <p:pic>
                    <p:nvPicPr>
                      <p:cNvPr id="2" name="Object 1"/>
                      <p:cNvPicPr/>
                      <p:nvPr/>
                    </p:nvPicPr>
                    <p:blipFill>
                      <a:blip r:embed="rId16"/>
                      <a:stretch>
                        <a:fillRect/>
                      </a:stretch>
                    </p:blipFill>
                    <p:spPr>
                      <a:xfrm>
                        <a:off x="7135966" y="5808943"/>
                        <a:ext cx="2139554" cy="81506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box(in)">
                                      <p:cBhvr>
                                        <p:cTn id="7" dur="500"/>
                                        <p:tgtEl>
                                          <p:spTgt spid="1033"/>
                                        </p:tgtEl>
                                      </p:cBhvr>
                                    </p:animEffect>
                                  </p:childTnLst>
                                </p:cTn>
                              </p:par>
                              <p:par>
                                <p:cTn id="8" presetID="4"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ox(in)">
                                      <p:cBhvr>
                                        <p:cTn id="10" dur="500"/>
                                        <p:tgtEl>
                                          <p:spTgt spid="4"/>
                                        </p:tgtEl>
                                      </p:cBhvr>
                                    </p:animEffect>
                                  </p:childTnLst>
                                </p:cTn>
                              </p:par>
                              <p:par>
                                <p:cTn id="11" presetID="4"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box(in)">
                                      <p:cBhvr>
                                        <p:cTn id="18" dur="500"/>
                                        <p:tgtEl>
                                          <p:spTgt spid="103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animEffect transition="in" filter="box(in)">
                                      <p:cBhvr>
                                        <p:cTn id="23" dur="500"/>
                                        <p:tgtEl>
                                          <p:spTgt spid="103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1039"/>
                                        </p:tgtEl>
                                        <p:attrNameLst>
                                          <p:attrName>style.visibility</p:attrName>
                                        </p:attrNameLst>
                                      </p:cBhvr>
                                      <p:to>
                                        <p:strVal val="visible"/>
                                      </p:to>
                                    </p:set>
                                    <p:animEffect transition="in" filter="box(in)">
                                      <p:cBhvr>
                                        <p:cTn id="28" dur="500"/>
                                        <p:tgtEl>
                                          <p:spTgt spid="103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ox(in)">
                                      <p:cBhvr>
                                        <p:cTn id="31" dur="500"/>
                                        <p:tgtEl>
                                          <p:spTgt spid="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nodeType="clickEffect">
                                  <p:stCondLst>
                                    <p:cond delay="0"/>
                                  </p:stCondLst>
                                  <p:childTnLst>
                                    <p:set>
                                      <p:cBhvr>
                                        <p:cTn id="35" dur="1" fill="hold">
                                          <p:stCondLst>
                                            <p:cond delay="0"/>
                                          </p:stCondLst>
                                        </p:cTn>
                                        <p:tgtEl>
                                          <p:spTgt spid="1040"/>
                                        </p:tgtEl>
                                        <p:attrNameLst>
                                          <p:attrName>style.visibility</p:attrName>
                                        </p:attrNameLst>
                                      </p:cBhvr>
                                      <p:to>
                                        <p:strVal val="visible"/>
                                      </p:to>
                                    </p:set>
                                    <p:animEffect transition="in" filter="box(in)">
                                      <p:cBhvr>
                                        <p:cTn id="36" dur="500"/>
                                        <p:tgtEl>
                                          <p:spTgt spid="1040"/>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ox(in)">
                                      <p:cBhvr>
                                        <p:cTn id="39" dur="500"/>
                                        <p:tgtEl>
                                          <p:spTgt spid="1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nodeType="clickEffect">
                                  <p:stCondLst>
                                    <p:cond delay="0"/>
                                  </p:stCondLst>
                                  <p:childTnLst>
                                    <p:set>
                                      <p:cBhvr>
                                        <p:cTn id="43" dur="1" fill="hold">
                                          <p:stCondLst>
                                            <p:cond delay="0"/>
                                          </p:stCondLst>
                                        </p:cTn>
                                        <p:tgtEl>
                                          <p:spTgt spid="1041"/>
                                        </p:tgtEl>
                                        <p:attrNameLst>
                                          <p:attrName>style.visibility</p:attrName>
                                        </p:attrNameLst>
                                      </p:cBhvr>
                                      <p:to>
                                        <p:strVal val="visible"/>
                                      </p:to>
                                    </p:set>
                                    <p:animEffect transition="in" filter="box(in)">
                                      <p:cBhvr>
                                        <p:cTn id="44" dur="500"/>
                                        <p:tgtEl>
                                          <p:spTgt spid="1041"/>
                                        </p:tgtEl>
                                      </p:cBhvr>
                                    </p:animEffect>
                                  </p:childTnLst>
                                </p:cTn>
                              </p:par>
                              <p:par>
                                <p:cTn id="45" presetID="4" presetClass="entr" presetSubtype="16" fill="hold" nodeType="with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box(in)">
                                      <p:cBhvr>
                                        <p:cTn id="47" dur="500"/>
                                        <p:tgtEl>
                                          <p:spTgt spid="10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034"/>
                                        </p:tgtEl>
                                        <p:attrNameLst>
                                          <p:attrName>style.visibility</p:attrName>
                                        </p:attrNameLst>
                                      </p:cBhvr>
                                      <p:to>
                                        <p:strVal val="visible"/>
                                      </p:to>
                                    </p:set>
                                    <p:animEffect transition="in" filter="box(in)">
                                      <p:cBhvr>
                                        <p:cTn id="52" dur="500"/>
                                        <p:tgtEl>
                                          <p:spTgt spid="10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1042"/>
                                        </p:tgtEl>
                                        <p:attrNameLst>
                                          <p:attrName>style.visibility</p:attrName>
                                        </p:attrNameLst>
                                      </p:cBhvr>
                                      <p:to>
                                        <p:strVal val="visible"/>
                                      </p:to>
                                    </p:set>
                                    <p:animEffect transition="in" filter="box(in)">
                                      <p:cBhvr>
                                        <p:cTn id="57" dur="500"/>
                                        <p:tgtEl>
                                          <p:spTgt spid="104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ox(in)">
                                      <p:cBhvr>
                                        <p:cTn id="62" dur="500"/>
                                        <p:tgtEl>
                                          <p:spTgt spid="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1036"/>
                                        </p:tgtEl>
                                        <p:attrNameLst>
                                          <p:attrName>style.visibility</p:attrName>
                                        </p:attrNameLst>
                                      </p:cBhvr>
                                      <p:to>
                                        <p:strVal val="visible"/>
                                      </p:to>
                                    </p:set>
                                    <p:animEffect transition="in" filter="box(in)">
                                      <p:cBhvr>
                                        <p:cTn id="67" dur="500"/>
                                        <p:tgtEl>
                                          <p:spTgt spid="103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1037"/>
                                        </p:tgtEl>
                                        <p:attrNameLst>
                                          <p:attrName>style.visibility</p:attrName>
                                        </p:attrNameLst>
                                      </p:cBhvr>
                                      <p:to>
                                        <p:strVal val="visible"/>
                                      </p:to>
                                    </p:set>
                                    <p:animEffect transition="in" filter="box(in)">
                                      <p:cBhvr>
                                        <p:cTn id="72" dur="5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p:bldP spid="1033" grpId="0"/>
      <p:bldP spid="1034" grpId="0"/>
      <p:bldP spid="1036" grpId="0"/>
      <p:bldP spid="1037" grpId="0"/>
      <p:bldP spid="16" grpId="0"/>
      <p:bldP spid="18"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666750" y="274638"/>
            <a:ext cx="10306050" cy="639762"/>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Gauss’s Law – General </a:t>
            </a:r>
          </a:p>
        </p:txBody>
      </p:sp>
      <p:sp>
        <p:nvSpPr>
          <p:cNvPr id="32771" name="Rectangle 3"/>
          <p:cNvSpPr>
            <a:spLocks noGrp="1" noChangeArrowheads="1"/>
          </p:cNvSpPr>
          <p:nvPr>
            <p:ph sz="half" idx="1"/>
          </p:nvPr>
        </p:nvSpPr>
        <p:spPr>
          <a:xfrm>
            <a:off x="666750" y="1209682"/>
            <a:ext cx="6096000" cy="4572000"/>
          </a:xfrm>
        </p:spPr>
        <p:txBody>
          <a:bodyPr>
            <a:normAutofit lnSpcReduction="10000"/>
          </a:bodyPr>
          <a:lstStyle/>
          <a:p>
            <a:pPr marL="0" indent="0">
              <a:buNone/>
              <a:defRPr/>
            </a:pPr>
            <a:r>
              <a:rPr lang="en-US" altLang="en-US" sz="2000" dirty="0">
                <a:latin typeface="Times New Roman" panose="02020603050405020304" pitchFamily="18" charset="0"/>
                <a:cs typeface="Times New Roman" panose="02020603050405020304" pitchFamily="18" charset="0"/>
              </a:rPr>
              <a:t>A positive point charge, </a:t>
            </a:r>
            <a:r>
              <a:rPr lang="en-US" altLang="en-US" sz="2000" i="1" dirty="0">
                <a:latin typeface="Times New Roman" panose="02020603050405020304" pitchFamily="18" charset="0"/>
                <a:cs typeface="Times New Roman" panose="02020603050405020304" pitchFamily="18" charset="0"/>
              </a:rPr>
              <a:t>q</a:t>
            </a:r>
            <a:r>
              <a:rPr lang="en-US" altLang="en-US" sz="2000" dirty="0">
                <a:latin typeface="Times New Roman" panose="02020603050405020304" pitchFamily="18" charset="0"/>
                <a:cs typeface="Times New Roman" panose="02020603050405020304" pitchFamily="18" charset="0"/>
              </a:rPr>
              <a:t>, is located at the center of a sphere of radius </a:t>
            </a:r>
            <a:r>
              <a:rPr lang="en-US" altLang="en-US" sz="2000" i="1" dirty="0">
                <a:latin typeface="Times New Roman" panose="02020603050405020304" pitchFamily="18" charset="0"/>
                <a:cs typeface="Times New Roman" panose="02020603050405020304" pitchFamily="18" charset="0"/>
              </a:rPr>
              <a:t>r.</a:t>
            </a:r>
          </a:p>
          <a:p>
            <a:pPr marL="0" indent="0">
              <a:buNone/>
              <a:defRPr/>
            </a:pPr>
            <a:r>
              <a:rPr lang="en-US" altLang="en-US" sz="2000" dirty="0">
                <a:latin typeface="Times New Roman" panose="02020603050405020304" pitchFamily="18" charset="0"/>
                <a:cs typeface="Times New Roman" panose="02020603050405020304" pitchFamily="18" charset="0"/>
              </a:rPr>
              <a:t>The magnitude of the electric field everywhere on the surface of the sphere is  </a:t>
            </a:r>
            <a:r>
              <a:rPr lang="en-US" altLang="en-US" sz="2400" i="1" dirty="0">
                <a:latin typeface="Times New Roman" panose="02020603050405020304" pitchFamily="18" charset="0"/>
                <a:cs typeface="Times New Roman" panose="02020603050405020304" pitchFamily="18" charset="0"/>
              </a:rPr>
              <a:t>E</a:t>
            </a:r>
            <a:r>
              <a:rPr lang="en-US" altLang="en-US" sz="2400" dirty="0">
                <a:latin typeface="Times New Roman" panose="02020603050405020304" pitchFamily="18" charset="0"/>
                <a:cs typeface="Times New Roman" panose="02020603050405020304" pitchFamily="18" charset="0"/>
              </a:rPr>
              <a:t> = </a:t>
            </a:r>
            <a:r>
              <a:rPr lang="en-US" altLang="en-US" sz="2400" i="1" dirty="0" err="1">
                <a:latin typeface="Times New Roman" panose="02020603050405020304" pitchFamily="18" charset="0"/>
                <a:cs typeface="Times New Roman" panose="02020603050405020304" pitchFamily="18" charset="0"/>
              </a:rPr>
              <a:t>k</a:t>
            </a:r>
            <a:r>
              <a:rPr lang="en-US" altLang="en-US" sz="2400" i="1" baseline="-25000" dirty="0" err="1">
                <a:latin typeface="Times New Roman" panose="02020603050405020304" pitchFamily="18" charset="0"/>
                <a:cs typeface="Times New Roman" panose="02020603050405020304" pitchFamily="18" charset="0"/>
              </a:rPr>
              <a:t>e</a:t>
            </a:r>
            <a:r>
              <a:rPr lang="en-US" altLang="en-US" sz="2400" i="1" dirty="0" err="1">
                <a:latin typeface="Times New Roman" panose="02020603050405020304" pitchFamily="18" charset="0"/>
                <a:cs typeface="Times New Roman" panose="02020603050405020304" pitchFamily="18" charset="0"/>
              </a:rPr>
              <a:t>q</a:t>
            </a:r>
            <a:r>
              <a:rPr lang="en-US" altLang="en-US" sz="2400" dirty="0">
                <a:latin typeface="Times New Roman" panose="02020603050405020304" pitchFamily="18" charset="0"/>
                <a:cs typeface="Times New Roman" panose="02020603050405020304" pitchFamily="18" charset="0"/>
              </a:rPr>
              <a:t> / </a:t>
            </a:r>
            <a:r>
              <a:rPr lang="en-US" altLang="en-US" sz="2400" i="1" dirty="0">
                <a:latin typeface="Times New Roman" panose="02020603050405020304" pitchFamily="18" charset="0"/>
                <a:cs typeface="Times New Roman" panose="02020603050405020304" pitchFamily="18" charset="0"/>
              </a:rPr>
              <a:t>r</a:t>
            </a:r>
            <a:r>
              <a:rPr lang="en-US" altLang="en-US" sz="2400" baseline="30000" dirty="0">
                <a:latin typeface="Times New Roman" panose="02020603050405020304" pitchFamily="18" charset="0"/>
                <a:cs typeface="Times New Roman" panose="02020603050405020304" pitchFamily="18" charset="0"/>
              </a:rPr>
              <a:t>2</a:t>
            </a:r>
          </a:p>
          <a:p>
            <a:pPr marL="0" indent="0">
              <a:buNone/>
              <a:defRPr/>
            </a:pPr>
            <a:endParaRPr lang="en-US" altLang="en-US" sz="2400" baseline="30000" dirty="0">
              <a:latin typeface="Times New Roman" panose="02020603050405020304" pitchFamily="18" charset="0"/>
              <a:cs typeface="Times New Roman" panose="02020603050405020304" pitchFamily="18" charset="0"/>
            </a:endParaRPr>
          </a:p>
          <a:p>
            <a:pPr marL="0" indent="0">
              <a:buNone/>
              <a:defRPr/>
            </a:pPr>
            <a:r>
              <a:rPr lang="en-US" altLang="en-US" sz="2000" dirty="0">
                <a:latin typeface="Times New Roman" panose="02020603050405020304" pitchFamily="18" charset="0"/>
                <a:cs typeface="Times New Roman" panose="02020603050405020304" pitchFamily="18" charset="0"/>
              </a:rPr>
              <a:t>The field lines are directed radially outward and are perpendicular to the surface at every point.</a:t>
            </a:r>
          </a:p>
          <a:p>
            <a:pPr marL="0" indent="0">
              <a:buNone/>
              <a:defRPr/>
            </a:pPr>
            <a:endParaRPr lang="en-US" altLang="en-US" sz="2000" dirty="0">
              <a:latin typeface="Times New Roman" panose="02020603050405020304" pitchFamily="18" charset="0"/>
              <a:cs typeface="Times New Roman" panose="02020603050405020304" pitchFamily="18" charset="0"/>
            </a:endParaRPr>
          </a:p>
          <a:p>
            <a:pPr marL="0" indent="0">
              <a:buNone/>
              <a:defRPr/>
            </a:pPr>
            <a:endParaRPr lang="en-US" altLang="en-US" sz="2000" dirty="0">
              <a:latin typeface="Times New Roman" panose="02020603050405020304" pitchFamily="18" charset="0"/>
              <a:cs typeface="Times New Roman" panose="02020603050405020304" pitchFamily="18" charset="0"/>
            </a:endParaRPr>
          </a:p>
          <a:p>
            <a:pPr marL="0" indent="0">
              <a:buNone/>
              <a:defRPr/>
            </a:pPr>
            <a:endParaRPr lang="en-US" altLang="en-US" sz="2000" dirty="0">
              <a:latin typeface="Times New Roman" panose="02020603050405020304" pitchFamily="18" charset="0"/>
              <a:cs typeface="Times New Roman" panose="02020603050405020304" pitchFamily="18" charset="0"/>
            </a:endParaRPr>
          </a:p>
          <a:p>
            <a:pPr marL="0" indent="0">
              <a:buNone/>
            </a:pPr>
            <a:r>
              <a:rPr lang="en-US" altLang="en-US" sz="2000" dirty="0">
                <a:latin typeface="Times New Roman" panose="02020603050405020304" pitchFamily="18" charset="0"/>
                <a:cs typeface="Times New Roman" panose="02020603050405020304" pitchFamily="18" charset="0"/>
              </a:rPr>
              <a:t>This will be the net flux through the gaussian surface, the sphere of radius </a:t>
            </a:r>
            <a:r>
              <a:rPr lang="en-US" altLang="en-US" sz="2000" i="1" dirty="0">
                <a:latin typeface="Times New Roman" panose="02020603050405020304" pitchFamily="18" charset="0"/>
                <a:cs typeface="Times New Roman" panose="02020603050405020304" pitchFamily="18" charset="0"/>
              </a:rPr>
              <a:t>r.</a:t>
            </a:r>
          </a:p>
          <a:p>
            <a:pPr marL="0" indent="0">
              <a:buNone/>
            </a:pPr>
            <a:r>
              <a:rPr lang="en-US" altLang="en-US" sz="2000" dirty="0">
                <a:latin typeface="Times New Roman" panose="02020603050405020304" pitchFamily="18" charset="0"/>
                <a:cs typeface="Times New Roman" panose="02020603050405020304" pitchFamily="18" charset="0"/>
              </a:rPr>
              <a:t>We know </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 </a:t>
            </a:r>
            <a:r>
              <a:rPr lang="en-US" altLang="en-US" sz="2000" i="1" dirty="0" err="1">
                <a:latin typeface="Times New Roman" panose="02020603050405020304" pitchFamily="18" charset="0"/>
                <a:cs typeface="Times New Roman" panose="02020603050405020304" pitchFamily="18" charset="0"/>
              </a:rPr>
              <a:t>k</a:t>
            </a:r>
            <a:r>
              <a:rPr lang="en-US" altLang="en-US" sz="2000" i="1" baseline="-25000" dirty="0" err="1">
                <a:latin typeface="Times New Roman" panose="02020603050405020304" pitchFamily="18" charset="0"/>
                <a:cs typeface="Times New Roman" panose="02020603050405020304" pitchFamily="18" charset="0"/>
              </a:rPr>
              <a:t>e</a:t>
            </a:r>
            <a:r>
              <a:rPr lang="en-US" altLang="en-US" sz="2000" i="1" dirty="0" err="1">
                <a:latin typeface="Times New Roman" panose="02020603050405020304" pitchFamily="18" charset="0"/>
                <a:cs typeface="Times New Roman" panose="02020603050405020304" pitchFamily="18" charset="0"/>
              </a:rPr>
              <a:t>q</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r</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and </a:t>
            </a:r>
            <a:r>
              <a:rPr lang="en-US" altLang="en-US" sz="2000" i="1" dirty="0" err="1">
                <a:latin typeface="Times New Roman" panose="02020603050405020304" pitchFamily="18" charset="0"/>
                <a:cs typeface="Times New Roman" panose="02020603050405020304" pitchFamily="18" charset="0"/>
              </a:rPr>
              <a:t>A</a:t>
            </a:r>
            <a:r>
              <a:rPr lang="en-US" altLang="en-US" sz="2000" baseline="-25000" dirty="0" err="1">
                <a:latin typeface="Times New Roman" panose="02020603050405020304" pitchFamily="18" charset="0"/>
                <a:cs typeface="Times New Roman" panose="02020603050405020304" pitchFamily="18" charset="0"/>
              </a:rPr>
              <a:t>sphere</a:t>
            </a:r>
            <a:r>
              <a:rPr lang="en-US" altLang="en-US" sz="2000" baseline="-25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 4</a:t>
            </a:r>
            <a:r>
              <a:rPr lang="en-US" altLang="en-US" sz="2000" i="1" dirty="0">
                <a:latin typeface="Times New Roman" panose="02020603050405020304" pitchFamily="18" charset="0"/>
                <a:cs typeface="Times New Roman" panose="02020603050405020304" pitchFamily="18" charset="0"/>
              </a:rPr>
              <a:t>πr</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a:p>
            <a:pPr marL="0" indent="0">
              <a:buNone/>
              <a:defRPr/>
            </a:pPr>
            <a:endParaRPr lang="en-US" altLang="en-US" sz="2000" dirty="0">
              <a:latin typeface="Times New Roman" panose="02020603050405020304" pitchFamily="18" charset="0"/>
              <a:cs typeface="Times New Roman" panose="02020603050405020304" pitchFamily="18" charset="0"/>
            </a:endParaRPr>
          </a:p>
          <a:p>
            <a:pPr marL="0" indent="0">
              <a:buNone/>
              <a:defRPr/>
            </a:pPr>
            <a:endParaRPr lang="en-US" altLang="en-US" sz="2400" baseline="30000" dirty="0">
              <a:latin typeface="Times New Roman" panose="02020603050405020304" pitchFamily="18" charset="0"/>
              <a:cs typeface="Times New Roman" panose="02020603050405020304" pitchFamily="18" charset="0"/>
            </a:endParaRPr>
          </a:p>
          <a:p>
            <a:pPr marL="0" indent="0">
              <a:buNone/>
              <a:defRPr/>
            </a:pPr>
            <a:endParaRPr lang="en-US" altLang="en-US" dirty="0">
              <a:latin typeface="Times New Roman" panose="02020603050405020304" pitchFamily="18" charset="0"/>
              <a:cs typeface="Times New Roman" panose="02020603050405020304" pitchFamily="18" charset="0"/>
            </a:endParaRPr>
          </a:p>
        </p:txBody>
      </p:sp>
      <p:pic>
        <p:nvPicPr>
          <p:cNvPr id="67589" name="Picture 6" descr="240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925503" y="1209682"/>
            <a:ext cx="4352129" cy="4802585"/>
          </a:xfrm>
        </p:spPr>
      </p:pic>
      <p:sp>
        <p:nvSpPr>
          <p:cNvPr id="67588" name="TextBox 3"/>
          <p:cNvSpPr txBox="1">
            <a:spLocks noChangeArrowheads="1"/>
          </p:cNvSpPr>
          <p:nvPr/>
        </p:nvSpPr>
        <p:spPr bwMode="auto">
          <a:xfrm>
            <a:off x="4857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ea typeface="MS PGothic" pitchFamily="34" charset="-128"/>
              </a:rPr>
              <a:t>Section  24.2</a:t>
            </a:r>
          </a:p>
        </p:txBody>
      </p:sp>
      <p:graphicFrame>
        <p:nvGraphicFramePr>
          <p:cNvPr id="2" name="Object 1"/>
          <p:cNvGraphicFramePr>
            <a:graphicFrameLocks noChangeAspect="1"/>
          </p:cNvGraphicFramePr>
          <p:nvPr>
            <p:extLst>
              <p:ext uri="{D42A27DB-BD31-4B8C-83A1-F6EECF244321}">
                <p14:modId xmlns:p14="http://schemas.microsoft.com/office/powerpoint/2010/main" val="13701875"/>
              </p:ext>
            </p:extLst>
          </p:nvPr>
        </p:nvGraphicFramePr>
        <p:xfrm>
          <a:off x="1219200" y="3619500"/>
          <a:ext cx="3654425" cy="674687"/>
        </p:xfrm>
        <a:graphic>
          <a:graphicData uri="http://schemas.openxmlformats.org/presentationml/2006/ole">
            <mc:AlternateContent xmlns:mc="http://schemas.openxmlformats.org/markup-compatibility/2006">
              <mc:Choice xmlns:v="urn:schemas-microsoft-com:vml" Requires="v">
                <p:oleObj name="Equation" r:id="rId4" imgW="1320480" imgH="304560" progId="Equation.3">
                  <p:embed/>
                </p:oleObj>
              </mc:Choice>
              <mc:Fallback>
                <p:oleObj name="Equation" r:id="rId4" imgW="1320480" imgH="304560" progId="Equation.3">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619500"/>
                        <a:ext cx="365442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1219200" y="5655469"/>
          <a:ext cx="2667000" cy="806450"/>
        </p:xfrm>
        <a:graphic>
          <a:graphicData uri="http://schemas.openxmlformats.org/presentationml/2006/ole">
            <mc:AlternateContent xmlns:mc="http://schemas.openxmlformats.org/markup-compatibility/2006">
              <mc:Choice xmlns:v="urn:schemas-microsoft-com:vml" Requires="v">
                <p:oleObj name="Equation" r:id="rId6" imgW="1143000" imgH="431800" progId="Equation.DSMT4">
                  <p:embed/>
                </p:oleObj>
              </mc:Choice>
              <mc:Fallback>
                <p:oleObj name="Equation" r:id="rId6" imgW="1143000" imgH="431800"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5655469"/>
                        <a:ext cx="2667000" cy="806450"/>
                      </a:xfrm>
                      <a:prstGeom prst="rect">
                        <a:avLst/>
                      </a:prstGeom>
                      <a:noFill/>
                      <a:ln w="38100">
                        <a:solidFill>
                          <a:srgbClr val="CC3300"/>
                        </a:solidFill>
                      </a:ln>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57249" y="274638"/>
            <a:ext cx="10572749" cy="7159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Gauss’ Law</a:t>
            </a:r>
          </a:p>
        </p:txBody>
      </p:sp>
      <mc:AlternateContent xmlns:mc="http://schemas.openxmlformats.org/markup-compatibility/2006" xmlns:a14="http://schemas.microsoft.com/office/drawing/2010/main">
        <mc:Choice Requires="a14">
          <p:sp>
            <p:nvSpPr>
              <p:cNvPr id="81923" name="Rectangle 3"/>
              <p:cNvSpPr>
                <a:spLocks noGrp="1" noChangeArrowheads="1"/>
              </p:cNvSpPr>
              <p:nvPr>
                <p:ph idx="1"/>
              </p:nvPr>
            </p:nvSpPr>
            <p:spPr>
              <a:xfrm>
                <a:off x="857250" y="1295400"/>
                <a:ext cx="10572750" cy="4953000"/>
              </a:xfrm>
            </p:spPr>
            <p:txBody>
              <a:bodyPr>
                <a:normAutofit fontScale="85000" lnSpcReduction="20000"/>
              </a:bodyPr>
              <a:lstStyle/>
              <a:p>
                <a:pPr eaLnBrk="1" hangingPunct="1">
                  <a:lnSpc>
                    <a:spcPct val="90000"/>
                  </a:lnSpc>
                </a:pPr>
                <a:r>
                  <a:rPr lang="en-US" altLang="en-US" dirty="0">
                    <a:solidFill>
                      <a:srgbClr val="FF0000"/>
                    </a:solidFill>
                  </a:rPr>
                  <a:t>Gauss’ Law</a:t>
                </a:r>
                <a:r>
                  <a:rPr lang="en-US" altLang="en-US" dirty="0"/>
                  <a:t>:  The net outward flux through any closed surface equals the net charge inside the surface divided by </a:t>
                </a:r>
                <a14:m>
                  <m:oMath xmlns:m="http://schemas.openxmlformats.org/officeDocument/2006/math">
                    <m:sSub>
                      <m:sSubPr>
                        <m:ctrlPr>
                          <a:rPr lang="en-US" altLang="en-US" i="1" smtClean="0">
                            <a:latin typeface="Cambria Math" panose="02040503050406030204" pitchFamily="18" charset="0"/>
                          </a:rPr>
                        </m:ctrlPr>
                      </m:sSubPr>
                      <m:e>
                        <m:r>
                          <a:rPr lang="en-US" altLang="en-US" i="1" smtClean="0">
                            <a:latin typeface="Cambria Math"/>
                            <a:ea typeface="Cambria Math"/>
                          </a:rPr>
                          <m:t>𝜺</m:t>
                        </m:r>
                      </m:e>
                      <m:sub>
                        <m:r>
                          <a:rPr lang="en-US" altLang="en-US" b="1" i="1" smtClean="0">
                            <a:latin typeface="Cambria Math"/>
                          </a:rPr>
                          <m:t>𝟎</m:t>
                        </m:r>
                      </m:sub>
                    </m:sSub>
                  </m:oMath>
                </a14:m>
                <a:r>
                  <a:rPr lang="en-US" altLang="en-US" dirty="0"/>
                  <a:t>.</a:t>
                </a:r>
              </a:p>
              <a:p>
                <a:pPr eaLnBrk="1" hangingPunct="1">
                  <a:lnSpc>
                    <a:spcPct val="90000"/>
                  </a:lnSpc>
                </a:pPr>
                <a:endParaRPr lang="en-US" altLang="en-US" dirty="0"/>
              </a:p>
              <a:p>
                <a:pPr eaLnBrk="1" hangingPunct="1">
                  <a:lnSpc>
                    <a:spcPct val="90000"/>
                  </a:lnSpc>
                </a:pPr>
                <a:endParaRPr lang="en-US" altLang="en-US" dirty="0"/>
              </a:p>
              <a:p>
                <a:pPr eaLnBrk="1" hangingPunct="1">
                  <a:lnSpc>
                    <a:spcPct val="90000"/>
                  </a:lnSpc>
                </a:pPr>
                <a:endParaRPr lang="en-US" altLang="en-US" dirty="0"/>
              </a:p>
              <a:p>
                <a:pPr eaLnBrk="1" hangingPunct="1">
                  <a:lnSpc>
                    <a:spcPct val="90000"/>
                  </a:lnSpc>
                </a:pPr>
                <a:endParaRPr lang="en-US" altLang="en-US" dirty="0"/>
              </a:p>
              <a:p>
                <a:pPr eaLnBrk="1" hangingPunct="1">
                  <a:lnSpc>
                    <a:spcPct val="90000"/>
                  </a:lnSpc>
                </a:pPr>
                <a:endParaRPr lang="en-US" altLang="en-US" dirty="0"/>
              </a:p>
              <a:p>
                <a:pPr marL="0">
                  <a:buNone/>
                </a:pPr>
                <a:r>
                  <a:rPr lang="en-US" altLang="en-US" dirty="0"/>
                  <a:t>Where </a:t>
                </a:r>
                <a14:m>
                  <m:oMath xmlns:m="http://schemas.openxmlformats.org/officeDocument/2006/math">
                    <m:acc>
                      <m:accPr>
                        <m:chr m:val="⃗"/>
                        <m:ctrlPr>
                          <a:rPr lang="en-US" altLang="en-US" i="1" smtClean="0">
                            <a:latin typeface="Cambria Math" panose="02040503050406030204" pitchFamily="18" charset="0"/>
                          </a:rPr>
                        </m:ctrlPr>
                      </m:accPr>
                      <m:e>
                        <m:r>
                          <a:rPr lang="en-US" altLang="en-US" b="1" i="1" smtClean="0">
                            <a:latin typeface="Cambria Math"/>
                          </a:rPr>
                          <m:t>𝑬</m:t>
                        </m:r>
                      </m:e>
                    </m:acc>
                  </m:oMath>
                </a14:m>
                <a:r>
                  <a:rPr lang="en-US" altLang="en-US" dirty="0"/>
                  <a:t> represents the electric field at any point on the surface and </a:t>
                </a:r>
                <a:r>
                  <a:rPr lang="en-US" altLang="en-US" i="1" dirty="0"/>
                  <a:t>q</a:t>
                </a:r>
                <a:r>
                  <a:rPr lang="en-US" altLang="en-US" baseline="-25000" dirty="0"/>
                  <a:t>in</a:t>
                </a:r>
                <a:r>
                  <a:rPr lang="en-US" altLang="en-US" dirty="0"/>
                  <a:t> in represents the net charge inside the surface.</a:t>
                </a:r>
              </a:p>
              <a:p>
                <a:pPr eaLnBrk="1" hangingPunct="1">
                  <a:lnSpc>
                    <a:spcPct val="90000"/>
                  </a:lnSpc>
                  <a:buFontTx/>
                  <a:buNone/>
                </a:pPr>
                <a:endParaRPr lang="en-US" altLang="en-US" dirty="0"/>
              </a:p>
              <a:p>
                <a:pPr eaLnBrk="1" hangingPunct="1">
                  <a:lnSpc>
                    <a:spcPct val="90000"/>
                  </a:lnSpc>
                </a:pPr>
                <a:r>
                  <a:rPr lang="en-US" altLang="en-US" dirty="0" err="1">
                    <a:cs typeface="Tahoma" pitchFamily="34" charset="0"/>
                  </a:rPr>
                  <a:t>ε</a:t>
                </a:r>
                <a:r>
                  <a:rPr lang="en-US" altLang="en-US" baseline="-25000" dirty="0" err="1">
                    <a:cs typeface="Tahoma" pitchFamily="34" charset="0"/>
                  </a:rPr>
                  <a:t>o</a:t>
                </a:r>
                <a:r>
                  <a:rPr lang="en-US" altLang="en-US" dirty="0">
                    <a:cs typeface="Tahoma" pitchFamily="34" charset="0"/>
                  </a:rPr>
                  <a:t> = 8.85 x 10</a:t>
                </a:r>
                <a:r>
                  <a:rPr lang="en-US" altLang="en-US" baseline="30000" dirty="0">
                    <a:cs typeface="Tahoma" pitchFamily="34" charset="0"/>
                  </a:rPr>
                  <a:t>-12</a:t>
                </a:r>
                <a:r>
                  <a:rPr lang="en-US" altLang="en-US" dirty="0">
                    <a:cs typeface="Tahoma" pitchFamily="34" charset="0"/>
                  </a:rPr>
                  <a:t> C</a:t>
                </a:r>
                <a:r>
                  <a:rPr lang="en-US" altLang="en-US" baseline="30000" dirty="0">
                    <a:cs typeface="Tahoma" pitchFamily="34" charset="0"/>
                  </a:rPr>
                  <a:t>2</a:t>
                </a:r>
                <a:r>
                  <a:rPr lang="en-US" altLang="en-US" dirty="0">
                    <a:cs typeface="Tahoma" pitchFamily="34" charset="0"/>
                  </a:rPr>
                  <a:t>/Nm</a:t>
                </a:r>
                <a:r>
                  <a:rPr lang="en-US" altLang="en-US" baseline="30000" dirty="0">
                    <a:cs typeface="Tahoma" pitchFamily="34" charset="0"/>
                  </a:rPr>
                  <a:t>2 </a:t>
                </a:r>
                <a:r>
                  <a:rPr lang="en-US" altLang="en-US" dirty="0">
                    <a:cs typeface="Tahoma" pitchFamily="34" charset="0"/>
                  </a:rPr>
                  <a:t>: </a:t>
                </a:r>
                <a:r>
                  <a:rPr lang="en-US" altLang="en-US" dirty="0">
                    <a:solidFill>
                      <a:srgbClr val="FF0000"/>
                    </a:solidFill>
                    <a:cs typeface="Tahoma" pitchFamily="34" charset="0"/>
                  </a:rPr>
                  <a:t>permittivity of free space</a:t>
                </a:r>
                <a:r>
                  <a:rPr lang="en-US" altLang="en-US" dirty="0">
                    <a:cs typeface="Tahoma" pitchFamily="34" charset="0"/>
                  </a:rPr>
                  <a:t> </a:t>
                </a:r>
                <a:endParaRPr lang="en-US" altLang="en-US" baseline="30000" dirty="0">
                  <a:cs typeface="Tahoma" pitchFamily="34" charset="0"/>
                </a:endParaRPr>
              </a:p>
              <a:p>
                <a:pPr eaLnBrk="1" hangingPunct="1">
                  <a:lnSpc>
                    <a:spcPct val="90000"/>
                  </a:lnSpc>
                </a:pPr>
                <a:endParaRPr lang="en-US" altLang="en-US" baseline="30000" dirty="0">
                  <a:cs typeface="Tahoma" pitchFamily="34" charset="0"/>
                </a:endParaRPr>
              </a:p>
              <a:p>
                <a:pPr eaLnBrk="1" hangingPunct="1">
                  <a:lnSpc>
                    <a:spcPct val="90000"/>
                  </a:lnSpc>
                </a:pPr>
                <a:r>
                  <a:rPr lang="en-US" altLang="en-US" dirty="0"/>
                  <a:t>The area in </a:t>
                </a:r>
                <a:r>
                  <a:rPr lang="en-US" altLang="en-US" dirty="0">
                    <a:cs typeface="Tahoma" pitchFamily="34" charset="0"/>
                  </a:rPr>
                  <a:t>Φ is an </a:t>
                </a:r>
                <a:r>
                  <a:rPr lang="en-US" altLang="en-US" dirty="0">
                    <a:solidFill>
                      <a:schemeClr val="hlink"/>
                    </a:solidFill>
                    <a:cs typeface="Tahoma" pitchFamily="34" charset="0"/>
                  </a:rPr>
                  <a:t>imaginary</a:t>
                </a:r>
                <a:r>
                  <a:rPr lang="en-US" altLang="en-US" dirty="0">
                    <a:cs typeface="Tahoma" pitchFamily="34" charset="0"/>
                  </a:rPr>
                  <a:t> Gaussian surface (does not have to coincide with the surface of a physical object)</a:t>
                </a:r>
              </a:p>
              <a:p>
                <a:pPr eaLnBrk="1" hangingPunct="1">
                  <a:lnSpc>
                    <a:spcPct val="90000"/>
                  </a:lnSpc>
                  <a:buFontTx/>
                  <a:buNone/>
                </a:pPr>
                <a:endParaRPr lang="en-US" altLang="en-US" dirty="0">
                  <a:cs typeface="Tahoma" pitchFamily="34" charset="0"/>
                </a:endParaRPr>
              </a:p>
            </p:txBody>
          </p:sp>
        </mc:Choice>
        <mc:Fallback xmlns="">
          <p:sp>
            <p:nvSpPr>
              <p:cNvPr id="81923" name="Rectangle 3"/>
              <p:cNvSpPr>
                <a:spLocks noGrp="1" noRot="1" noChangeAspect="1" noMove="1" noResize="1" noEditPoints="1" noAdjustHandles="1" noChangeArrowheads="1" noChangeShapeType="1" noTextEdit="1"/>
              </p:cNvSpPr>
              <p:nvPr>
                <p:ph idx="1"/>
              </p:nvPr>
            </p:nvSpPr>
            <p:spPr>
              <a:xfrm>
                <a:off x="857250" y="1295400"/>
                <a:ext cx="10572750" cy="4953000"/>
              </a:xfrm>
              <a:blipFill>
                <a:blip r:embed="rId2"/>
                <a:stretch>
                  <a:fillRect l="-923" t="-2833" b="-1847"/>
                </a:stretch>
              </a:blipFill>
            </p:spPr>
            <p:txBody>
              <a:bodyPr/>
              <a:lstStyle/>
              <a:p>
                <a:r>
                  <a:rPr lang="en-PK">
                    <a:noFill/>
                  </a:rPr>
                  <a:t> </a:t>
                </a:r>
              </a:p>
            </p:txBody>
          </p:sp>
        </mc:Fallback>
      </mc:AlternateContent>
      <p:pic>
        <p:nvPicPr>
          <p:cNvPr id="69994" name="Picture 3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4604" y="2209801"/>
            <a:ext cx="2981619" cy="1087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7"/>
            <a:ext cx="10515600" cy="1107596"/>
          </a:xfrm>
          <a:solidFill>
            <a:schemeClr val="accent1">
              <a:lumMod val="75000"/>
            </a:schemeClr>
          </a:solidFill>
        </p:spPr>
        <p:txBody>
          <a:bodyPr vert="horz" lIns="91440" tIns="45720" rIns="91440" bIns="45720" rtlCol="0" anchor="ctr">
            <a:noAutofit/>
          </a:bodyPr>
          <a:lstStyle/>
          <a:p>
            <a:pPr algn="ctr"/>
            <a:r>
              <a:rPr lang="en-US" sz="4000" b="1" dirty="0">
                <a:solidFill>
                  <a:schemeClr val="bg1">
                    <a:lumMod val="95000"/>
                  </a:schemeClr>
                </a:solidFill>
                <a:effectLst>
                  <a:outerShdw blurRad="38100" dist="38100" dir="2700000" algn="tl">
                    <a:srgbClr val="000000">
                      <a:alpha val="43137"/>
                    </a:srgbClr>
                  </a:outerShdw>
                </a:effectLst>
              </a:rPr>
              <a:t>CONCEPTUAL EXAMPLE 2 4 . 2 </a:t>
            </a:r>
            <a:br>
              <a:rPr lang="en-US" sz="4000" b="1" dirty="0">
                <a:solidFill>
                  <a:schemeClr val="bg1">
                    <a:lumMod val="95000"/>
                  </a:schemeClr>
                </a:solidFill>
                <a:effectLst>
                  <a:outerShdw blurRad="38100" dist="38100" dir="2700000" algn="tl">
                    <a:srgbClr val="000000">
                      <a:alpha val="43137"/>
                    </a:srgbClr>
                  </a:outerShdw>
                </a:effectLst>
              </a:rPr>
            </a:br>
            <a:r>
              <a:rPr lang="en-US" sz="4000" b="1" dirty="0">
                <a:solidFill>
                  <a:schemeClr val="bg1">
                    <a:lumMod val="95000"/>
                  </a:schemeClr>
                </a:solidFill>
                <a:effectLst>
                  <a:outerShdw blurRad="38100" dist="38100" dir="2700000" algn="tl">
                    <a:srgbClr val="000000">
                      <a:alpha val="43137"/>
                    </a:srgbClr>
                  </a:outerShdw>
                </a:effectLst>
              </a:rPr>
              <a:t>Flux Due to a Point Charge</a:t>
            </a:r>
          </a:p>
        </p:txBody>
      </p:sp>
      <p:sp>
        <p:nvSpPr>
          <p:cNvPr id="3" name="Content Placeholder 2"/>
          <p:cNvSpPr>
            <a:spLocks noGrp="1"/>
          </p:cNvSpPr>
          <p:nvPr>
            <p:ph idx="1"/>
          </p:nvPr>
        </p:nvSpPr>
        <p:spPr/>
        <p:txBody>
          <a:bodyPr/>
          <a:lstStyle/>
          <a:p>
            <a:pPr marL="0" indent="0" algn="just">
              <a:buNone/>
            </a:pPr>
            <a:r>
              <a:rPr lang="en-US" sz="2000" dirty="0">
                <a:latin typeface="Times New Roman" panose="02020603050405020304" pitchFamily="18" charset="0"/>
                <a:cs typeface="Times New Roman" panose="02020603050405020304" pitchFamily="18" charset="0"/>
              </a:rPr>
              <a:t>A spherical gaussian surface surrounds a point charge </a:t>
            </a:r>
            <a:r>
              <a:rPr lang="en-US" sz="2000" i="1" dirty="0">
                <a:latin typeface="Times New Roman" panose="02020603050405020304" pitchFamily="18" charset="0"/>
                <a:cs typeface="Times New Roman" panose="02020603050405020304" pitchFamily="18" charset="0"/>
              </a:rPr>
              <a:t>q</a:t>
            </a:r>
            <a:r>
              <a:rPr lang="en-US" sz="2000" dirty="0">
                <a:latin typeface="Times New Roman" panose="02020603050405020304" pitchFamily="18" charset="0"/>
                <a:cs typeface="Times New Roman" panose="02020603050405020304" pitchFamily="18" charset="0"/>
              </a:rPr>
              <a:t>. Describe what happens to the total flux through the surface if (A) the charge is tripled, (B) the radius of the sphere is doubled, (C) the surface is changed to a cube, and (D) the charge is moved to another location inside the surface.</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(A) The flux through the surface is tripled because flux is proportional to the amount of charge inside the surface.</a:t>
            </a:r>
          </a:p>
          <a:p>
            <a:pPr marL="0" indent="0" algn="just">
              <a:buNone/>
            </a:pPr>
            <a:r>
              <a:rPr lang="en-US" sz="2000" dirty="0">
                <a:latin typeface="Times New Roman" panose="02020603050405020304" pitchFamily="18" charset="0"/>
                <a:cs typeface="Times New Roman" panose="02020603050405020304" pitchFamily="18" charset="0"/>
              </a:rPr>
              <a:t>(B) The flux does not change because all electric field lines from the charge pass through the sphere, regardless of its radius.</a:t>
            </a:r>
          </a:p>
          <a:p>
            <a:pPr marL="0" indent="0" algn="just">
              <a:buNone/>
            </a:pPr>
            <a:r>
              <a:rPr lang="en-US" sz="2000" dirty="0">
                <a:latin typeface="Times New Roman" panose="02020603050405020304" pitchFamily="18" charset="0"/>
                <a:cs typeface="Times New Roman" panose="02020603050405020304" pitchFamily="18" charset="0"/>
              </a:rPr>
              <a:t>(C) The flux does not change when the shape of the gaussian surface changes because all electric field lines from the charge pass through the surface, regardless of its shape.</a:t>
            </a:r>
          </a:p>
          <a:p>
            <a:pPr marL="0" indent="0" algn="just">
              <a:buNone/>
            </a:pPr>
            <a:r>
              <a:rPr lang="en-US" sz="2000" dirty="0">
                <a:latin typeface="Times New Roman" panose="02020603050405020304" pitchFamily="18" charset="0"/>
                <a:cs typeface="Times New Roman" panose="02020603050405020304" pitchFamily="18" charset="0"/>
              </a:rPr>
              <a:t>(D) The flux does not change when the charge is moved to another location inside that surface because Gauss’s law refers to the total charge enclosed, regardless of where the charge is located inside the surface.</a:t>
            </a:r>
            <a:endParaRPr lang="en-US"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3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10401300" cy="792162"/>
          </a:xfrm>
          <a:solidFill>
            <a:schemeClr val="accent1">
              <a:lumMod val="75000"/>
            </a:schemeClr>
          </a:solidFill>
        </p:spPr>
        <p:txBody>
          <a:bodyPr vert="horz" lIns="91440" tIns="45720" rIns="91440" bIns="45720" rtlCol="0" anchor="ctr">
            <a:normAutofit/>
          </a:bodyPr>
          <a:lstStyle/>
          <a:p>
            <a:pPr algn="ctr"/>
            <a:r>
              <a:rPr lang="en-US" b="1" dirty="0">
                <a:solidFill>
                  <a:schemeClr val="bg1">
                    <a:lumMod val="95000"/>
                  </a:schemeClr>
                </a:solidFill>
                <a:effectLst>
                  <a:outerShdw blurRad="38100" dist="38100" dir="2700000" algn="tl">
                    <a:srgbClr val="000000">
                      <a:alpha val="43137"/>
                    </a:srgbClr>
                  </a:outerShdw>
                </a:effectLst>
              </a:rPr>
              <a:t>EXAMPLE 2 4 . 3: Application’s of Gauss’s law</a:t>
            </a:r>
          </a:p>
        </p:txBody>
      </p:sp>
      <p:sp>
        <p:nvSpPr>
          <p:cNvPr id="3" name="Content Placeholder 2"/>
          <p:cNvSpPr>
            <a:spLocks noGrp="1"/>
          </p:cNvSpPr>
          <p:nvPr>
            <p:ph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An insulating solid sphere of radius a has a uniform volume charge density </a:t>
            </a:r>
            <a:r>
              <a:rPr lang="el-GR" sz="2000" i="1" dirty="0">
                <a:latin typeface="Times New Roman" panose="02020603050405020304" pitchFamily="18" charset="0"/>
                <a:cs typeface="Times New Roman" panose="02020603050405020304" pitchFamily="18" charset="0"/>
              </a:rPr>
              <a:t>ρ</a:t>
            </a:r>
            <a:r>
              <a:rPr lang="en-US" sz="2000" dirty="0">
                <a:latin typeface="Times New Roman" panose="02020603050405020304" pitchFamily="18" charset="0"/>
                <a:cs typeface="Times New Roman" panose="02020603050405020304" pitchFamily="18" charset="0"/>
              </a:rPr>
              <a:t> and carries a total positive charge </a:t>
            </a:r>
            <a:r>
              <a:rPr lang="en-US" sz="2000" i="1" dirty="0">
                <a:latin typeface="Times New Roman" panose="02020603050405020304" pitchFamily="18" charset="0"/>
                <a:cs typeface="Times New Roman" panose="02020603050405020304" pitchFamily="18" charset="0"/>
              </a:rPr>
              <a:t>Q</a:t>
            </a:r>
            <a:r>
              <a:rPr lang="en-US" sz="2000" dirty="0">
                <a:latin typeface="Times New Roman" panose="02020603050405020304" pitchFamily="18" charset="0"/>
                <a:cs typeface="Times New Roman" panose="02020603050405020304" pitchFamily="18" charset="0"/>
              </a:rPr>
              <a:t>.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 Calculate the magnitude of the electric field at a point outside the sphere.</a:t>
            </a:r>
          </a:p>
          <a:p>
            <a:pPr marL="0" indent="0">
              <a:buNone/>
            </a:pPr>
            <a:endParaRPr lang="en-US" b="0" dirty="0">
              <a:latin typeface="Times New Roman" panose="02020603050405020304" pitchFamily="18" charset="0"/>
              <a:cs typeface="Times New Roman" panose="02020603050405020304" pitchFamily="18" charset="0"/>
            </a:endParaRPr>
          </a:p>
        </p:txBody>
      </p:sp>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6986" y="2971801"/>
            <a:ext cx="2982913" cy="260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997132"/>
            <a:ext cx="3733800" cy="855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885692"/>
            <a:ext cx="4348020" cy="106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3607" y="5183982"/>
            <a:ext cx="4378325" cy="78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4761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10401300" cy="792162"/>
          </a:xfrm>
          <a:solidFill>
            <a:schemeClr val="accent1">
              <a:lumMod val="75000"/>
            </a:schemeClr>
          </a:solidFill>
        </p:spPr>
        <p:txBody>
          <a:bodyPr vert="horz" lIns="91440" tIns="45720" rIns="91440" bIns="45720" rtlCol="0" anchor="ctr">
            <a:normAutofit/>
          </a:bodyPr>
          <a:lstStyle/>
          <a:p>
            <a:pPr algn="ctr"/>
            <a:r>
              <a:rPr lang="en-US" b="1" dirty="0">
                <a:solidFill>
                  <a:schemeClr val="bg1">
                    <a:lumMod val="95000"/>
                  </a:schemeClr>
                </a:solidFill>
                <a:effectLst>
                  <a:outerShdw blurRad="38100" dist="38100" dir="2700000" algn="tl">
                    <a:srgbClr val="000000">
                      <a:alpha val="43137"/>
                    </a:srgbClr>
                  </a:outerShdw>
                </a:effectLst>
              </a:rPr>
              <a:t>EXAMPLE 2 4 . 3: Application’s of Gauss’s law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An insulating solid sphere of radius a has a uniform volume charge density </a:t>
                </a:r>
                <a:r>
                  <a:rPr lang="el-GR" sz="2000" i="1" dirty="0">
                    <a:latin typeface="Times New Roman" panose="02020603050405020304" pitchFamily="18" charset="0"/>
                    <a:cs typeface="Times New Roman" panose="02020603050405020304" pitchFamily="18" charset="0"/>
                  </a:rPr>
                  <a:t>ρ</a:t>
                </a:r>
                <a:r>
                  <a:rPr lang="en-US" sz="2000" dirty="0">
                    <a:latin typeface="Times New Roman" panose="02020603050405020304" pitchFamily="18" charset="0"/>
                    <a:cs typeface="Times New Roman" panose="02020603050405020304" pitchFamily="18" charset="0"/>
                  </a:rPr>
                  <a:t> and carries a total positive charge </a:t>
                </a:r>
                <a:r>
                  <a:rPr lang="en-US" sz="2000" i="1" dirty="0">
                    <a:latin typeface="Times New Roman" panose="02020603050405020304" pitchFamily="18" charset="0"/>
                    <a:cs typeface="Times New Roman" panose="02020603050405020304" pitchFamily="18" charset="0"/>
                  </a:rPr>
                  <a:t>Q</a:t>
                </a:r>
                <a:r>
                  <a:rPr lang="en-US" sz="2000" dirty="0">
                    <a:latin typeface="Times New Roman" panose="02020603050405020304" pitchFamily="18" charset="0"/>
                    <a:cs typeface="Times New Roman" panose="02020603050405020304" pitchFamily="18" charset="0"/>
                  </a:rPr>
                  <a:t>.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(B) Find the magnitude of the electric field at a point inside the sphere. </a:t>
                </a:r>
              </a:p>
              <a:p>
                <a:pPr marL="0" indent="0">
                  <a:buNone/>
                </a:pPr>
                <a:r>
                  <a:rPr lang="en-US" sz="2000" dirty="0">
                    <a:latin typeface="Times New Roman" panose="02020603050405020304" pitchFamily="18" charset="0"/>
                    <a:cs typeface="Times New Roman" panose="02020603050405020304" pitchFamily="18" charset="0"/>
                  </a:rPr>
                  <a:t>Calculate q</a:t>
                </a:r>
                <a:r>
                  <a:rPr lang="en-US" sz="2000" baseline="-25000" dirty="0">
                    <a:latin typeface="Times New Roman" panose="02020603050405020304" pitchFamily="18" charset="0"/>
                    <a:cs typeface="Times New Roman" panose="02020603050405020304" pitchFamily="18" charset="0"/>
                  </a:rPr>
                  <a:t>in</a:t>
                </a:r>
                <a:r>
                  <a:rPr lang="en-US" sz="2000" dirty="0">
                    <a:latin typeface="Times New Roman" panose="02020603050405020304" pitchFamily="18" charset="0"/>
                    <a:cs typeface="Times New Roman" panose="02020603050405020304" pitchFamily="18" charset="0"/>
                  </a:rPr>
                  <a:t> by using q</a:t>
                </a:r>
                <a:r>
                  <a:rPr lang="en-US" sz="2000" baseline="-25000" dirty="0">
                    <a:latin typeface="Times New Roman" panose="02020603050405020304" pitchFamily="18" charset="0"/>
                    <a:cs typeface="Times New Roman" panose="02020603050405020304" pitchFamily="18" charset="0"/>
                  </a:rPr>
                  <a:t>in</a:t>
                </a:r>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ρ</a:t>
                </a:r>
                <a14:m>
                  <m:oMath xmlns:m="http://schemas.openxmlformats.org/officeDocument/2006/math">
                    <m:r>
                      <a:rPr lang="en-US" sz="2000" i="1">
                        <a:latin typeface="Cambria Math"/>
                        <a:cs typeface="Times New Roman" panose="02020603050405020304" pitchFamily="18" charset="0"/>
                      </a:rPr>
                      <m:t>𝑉</m:t>
                    </m:r>
                    <m:r>
                      <a:rPr lang="en-US" sz="2000" i="1">
                        <a:latin typeface="Cambria Math"/>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 </a:t>
                </a:r>
                <a:endParaRPr lang="en-US" b="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652" t="-674"/>
                </a:stretch>
              </a:blipFill>
            </p:spPr>
            <p:txBody>
              <a:bodyPr/>
              <a:lstStyle/>
              <a:p>
                <a:r>
                  <a:rPr lang="en-US">
                    <a:noFill/>
                  </a:rPr>
                  <a:t> </a:t>
                </a:r>
              </a:p>
            </p:txBody>
          </p:sp>
        </mc:Fallback>
      </mc:AlternateContent>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3662364"/>
            <a:ext cx="2239963" cy="46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1" y="3417887"/>
            <a:ext cx="3760787"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343400"/>
            <a:ext cx="3417887"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5323" y="4423569"/>
            <a:ext cx="4411663" cy="5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5578475"/>
            <a:ext cx="4411663" cy="5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5279" y="5578475"/>
            <a:ext cx="4983163" cy="86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6801" y="2209801"/>
            <a:ext cx="2880097" cy="2298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435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6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6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6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543" y="274638"/>
            <a:ext cx="10364957" cy="792162"/>
          </a:xfrm>
          <a:solidFill>
            <a:schemeClr val="accent1">
              <a:lumMod val="75000"/>
            </a:schemeClr>
          </a:solidFill>
        </p:spPr>
        <p:txBody>
          <a:bodyPr vert="horz" lIns="91440" tIns="45720" rIns="91440" bIns="45720" rtlCol="0" anchor="ctr">
            <a:normAutofit/>
          </a:bodyPr>
          <a:lstStyle/>
          <a:p>
            <a:pPr algn="ctr"/>
            <a:r>
              <a:rPr lang="en-US" b="1" dirty="0">
                <a:solidFill>
                  <a:schemeClr val="bg1">
                    <a:lumMod val="95000"/>
                  </a:schemeClr>
                </a:solidFill>
                <a:effectLst>
                  <a:outerShdw blurRad="38100" dist="38100" dir="2700000" algn="tl">
                    <a:srgbClr val="000000">
                      <a:alpha val="43137"/>
                    </a:srgbClr>
                  </a:outerShdw>
                </a:effectLst>
              </a:rPr>
              <a:t>EXAMPLE 2 4 . 3: Application’s of Gauss’s law</a:t>
            </a:r>
          </a:p>
        </p:txBody>
      </p:sp>
      <p:sp>
        <p:nvSpPr>
          <p:cNvPr id="3" name="Content Placeholder 2"/>
          <p:cNvSpPr>
            <a:spLocks noGrp="1"/>
          </p:cNvSpPr>
          <p:nvPr>
            <p:ph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An insulating solid sphere of radius a has a uniform volume charge density </a:t>
            </a:r>
            <a:r>
              <a:rPr lang="el-GR" sz="2000" i="1" dirty="0">
                <a:latin typeface="Times New Roman" panose="02020603050405020304" pitchFamily="18" charset="0"/>
                <a:cs typeface="Times New Roman" panose="02020603050405020304" pitchFamily="18" charset="0"/>
              </a:rPr>
              <a:t>ρ</a:t>
            </a:r>
            <a:r>
              <a:rPr lang="en-US" sz="2000" dirty="0">
                <a:latin typeface="Times New Roman" panose="02020603050405020304" pitchFamily="18" charset="0"/>
                <a:cs typeface="Times New Roman" panose="02020603050405020304" pitchFamily="18" charset="0"/>
              </a:rPr>
              <a:t> and carries a total positive charge </a:t>
            </a:r>
            <a:r>
              <a:rPr lang="en-US" sz="2000" i="1" dirty="0">
                <a:latin typeface="Times New Roman" panose="02020603050405020304" pitchFamily="18" charset="0"/>
                <a:cs typeface="Times New Roman" panose="02020603050405020304" pitchFamily="18" charset="0"/>
              </a:rPr>
              <a:t>Q</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What If? Suppose the radial position </a:t>
            </a:r>
            <a:r>
              <a:rPr lang="en-US" sz="2000" i="1" dirty="0">
                <a:latin typeface="Times New Roman" panose="02020603050405020304" pitchFamily="18" charset="0"/>
                <a:cs typeface="Times New Roman" panose="02020603050405020304" pitchFamily="18" charset="0"/>
              </a:rPr>
              <a:t>r</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is approached from inside the sphere</a:t>
            </a:r>
          </a:p>
          <a:p>
            <a:pPr marL="0" indent="0">
              <a:buNone/>
            </a:pPr>
            <a:r>
              <a:rPr lang="en-US" sz="2000" dirty="0">
                <a:latin typeface="Times New Roman" panose="02020603050405020304" pitchFamily="18" charset="0"/>
                <a:cs typeface="Times New Roman" panose="02020603050405020304" pitchFamily="18" charset="0"/>
              </a:rPr>
              <a:t>and from outside. Do we obtain the same value of the electric field from both directions?</a:t>
            </a:r>
          </a:p>
        </p:txBody>
      </p:sp>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24201"/>
            <a:ext cx="3276600" cy="1037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543" y="4572001"/>
            <a:ext cx="3736975" cy="66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5020" y="2971801"/>
            <a:ext cx="3717226" cy="3782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46598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標題 1"/>
          <p:cNvSpPr>
            <a:spLocks noGrp="1"/>
          </p:cNvSpPr>
          <p:nvPr>
            <p:ph type="title"/>
          </p:nvPr>
        </p:nvSpPr>
        <p:spPr>
          <a:xfrm>
            <a:off x="966391" y="260404"/>
            <a:ext cx="10287000" cy="811213"/>
          </a:xfrm>
          <a:solidFill>
            <a:schemeClr val="accent1">
              <a:lumMod val="75000"/>
            </a:schemeClr>
          </a:solidFill>
        </p:spPr>
        <p:txBody>
          <a:bodyPr vert="horz" lIns="91440" tIns="45720" rIns="91440" bIns="45720" rtlCol="0" anchor="ctr">
            <a:normAutofit/>
          </a:bodyPr>
          <a:lstStyle/>
          <a:p>
            <a:pPr algn="ctr"/>
            <a:r>
              <a:rPr lang="en-US" altLang="zh-TW" b="1" dirty="0">
                <a:solidFill>
                  <a:schemeClr val="bg1">
                    <a:lumMod val="95000"/>
                  </a:schemeClr>
                </a:solidFill>
                <a:effectLst>
                  <a:outerShdw blurRad="38100" dist="38100" dir="2700000" algn="tl">
                    <a:srgbClr val="000000">
                      <a:alpha val="43137"/>
                    </a:srgbClr>
                  </a:outerShdw>
                </a:effectLst>
              </a:rPr>
              <a:t>Example .  Uniformly Charged Sphere</a:t>
            </a:r>
            <a:endParaRPr lang="zh-TW" altLang="en-US" b="1" dirty="0">
              <a:solidFill>
                <a:schemeClr val="bg1">
                  <a:lumMod val="95000"/>
                </a:schemeClr>
              </a:solidFill>
              <a:effectLst>
                <a:outerShdw blurRad="38100" dist="38100" dir="2700000" algn="tl">
                  <a:srgbClr val="000000">
                    <a:alpha val="43137"/>
                  </a:srgbClr>
                </a:outerShdw>
              </a:effectLst>
            </a:endParaRPr>
          </a:p>
        </p:txBody>
      </p:sp>
      <p:sp>
        <p:nvSpPr>
          <p:cNvPr id="5128" name="文字方塊 2"/>
          <p:cNvSpPr txBox="1">
            <a:spLocks noChangeArrowheads="1"/>
          </p:cNvSpPr>
          <p:nvPr/>
        </p:nvSpPr>
        <p:spPr bwMode="auto">
          <a:xfrm>
            <a:off x="1095375" y="1214491"/>
            <a:ext cx="10090548" cy="73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ea typeface="新細明體" pitchFamily="18" charset="-120"/>
              </a:rPr>
              <a:t>A charge </a:t>
            </a:r>
            <a:r>
              <a:rPr kumimoji="1" lang="en-US" altLang="zh-TW" sz="1800" b="0" i="1">
                <a:ea typeface="新細明體" pitchFamily="18" charset="-120"/>
              </a:rPr>
              <a:t>Q</a:t>
            </a:r>
            <a:r>
              <a:rPr kumimoji="1" lang="en-US" altLang="zh-TW" sz="1800" b="0">
                <a:ea typeface="新細明體" pitchFamily="18" charset="-120"/>
              </a:rPr>
              <a:t> is spreaded uniformily throughout a sphere of radius </a:t>
            </a:r>
            <a:r>
              <a:rPr kumimoji="1" lang="en-US" altLang="zh-TW" sz="1800" b="0" i="1">
                <a:ea typeface="新細明體" pitchFamily="18" charset="-120"/>
              </a:rPr>
              <a:t>R</a:t>
            </a:r>
            <a:r>
              <a:rPr kumimoji="1" lang="en-US" altLang="zh-TW" sz="1800" b="0">
                <a:ea typeface="新細明體" pitchFamily="18" charset="-120"/>
              </a:rPr>
              <a:t>.</a:t>
            </a:r>
          </a:p>
          <a:p>
            <a:pPr eaLnBrk="1" hangingPunct="1">
              <a:lnSpc>
                <a:spcPct val="150000"/>
              </a:lnSpc>
              <a:buFontTx/>
              <a:buNone/>
            </a:pPr>
            <a:r>
              <a:rPr kumimoji="1" lang="en-US" altLang="zh-TW" sz="1800" b="0">
                <a:ea typeface="新細明體" pitchFamily="18" charset="-120"/>
              </a:rPr>
              <a:t>Find the electric field at all points,  first inside and then outside the sphere.</a:t>
            </a:r>
            <a:endParaRPr kumimoji="1" lang="zh-TW" altLang="en-US" sz="1800" b="0">
              <a:ea typeface="新細明體" pitchFamily="18" charset="-120"/>
            </a:endParaRPr>
          </a:p>
        </p:txBody>
      </p:sp>
      <p:graphicFrame>
        <p:nvGraphicFramePr>
          <p:cNvPr id="11" name="Object 2"/>
          <p:cNvGraphicFramePr>
            <a:graphicFrameLocks noChangeAspect="1"/>
          </p:cNvGraphicFramePr>
          <p:nvPr/>
        </p:nvGraphicFramePr>
        <p:xfrm>
          <a:off x="5203032" y="2214563"/>
          <a:ext cx="1793875" cy="398462"/>
        </p:xfrm>
        <a:graphic>
          <a:graphicData uri="http://schemas.openxmlformats.org/presentationml/2006/ole">
            <mc:AlternateContent xmlns:mc="http://schemas.openxmlformats.org/markup-compatibility/2006">
              <mc:Choice xmlns:v="urn:schemas-microsoft-com:vml" Requires="v">
                <p:oleObj name="Equation" r:id="rId2" imgW="914400" imgH="254000" progId="Equation.DSMT4">
                  <p:embed/>
                </p:oleObj>
              </mc:Choice>
              <mc:Fallback>
                <p:oleObj name="Equation" r:id="rId2" imgW="914400" imgH="254000" progId="Equation.DSMT4">
                  <p:embed/>
                  <p:pic>
                    <p:nvPicPr>
                      <p:cNvPr id="11"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032" y="2214563"/>
                        <a:ext cx="1793875"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0" name="文字方塊 5"/>
          <p:cNvSpPr txBox="1">
            <a:spLocks noChangeArrowheads="1"/>
          </p:cNvSpPr>
          <p:nvPr/>
        </p:nvSpPr>
        <p:spPr bwMode="auto">
          <a:xfrm>
            <a:off x="5203032" y="3786193"/>
            <a:ext cx="714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zh-TW" altLang="en-US" sz="1800" b="0">
                <a:ea typeface="新細明體" pitchFamily="18" charset="-120"/>
                <a:sym typeface="Symbol" pitchFamily="18" charset="2"/>
              </a:rPr>
              <a:t></a:t>
            </a:r>
            <a:endParaRPr kumimoji="1" lang="zh-TW" altLang="en-US" sz="1800" b="0">
              <a:ea typeface="新細明體" pitchFamily="18" charset="-120"/>
            </a:endParaRPr>
          </a:p>
        </p:txBody>
      </p:sp>
      <p:graphicFrame>
        <p:nvGraphicFramePr>
          <p:cNvPr id="5" name="Object 3"/>
          <p:cNvGraphicFramePr>
            <a:graphicFrameLocks noChangeAspect="1"/>
          </p:cNvGraphicFramePr>
          <p:nvPr/>
        </p:nvGraphicFramePr>
        <p:xfrm>
          <a:off x="6096002" y="3786189"/>
          <a:ext cx="1420813" cy="319087"/>
        </p:xfrm>
        <a:graphic>
          <a:graphicData uri="http://schemas.openxmlformats.org/presentationml/2006/ole">
            <mc:AlternateContent xmlns:mc="http://schemas.openxmlformats.org/markup-compatibility/2006">
              <mc:Choice xmlns:v="urn:schemas-microsoft-com:vml" Requires="v">
                <p:oleObj name="Equation" r:id="rId4" imgW="723586" imgH="203112" progId="Equation.DSMT4">
                  <p:embed/>
                </p:oleObj>
              </mc:Choice>
              <mc:Fallback>
                <p:oleObj name="Equation" r:id="rId4" imgW="723586" imgH="203112" progId="Equation.DSMT4">
                  <p:embed/>
                  <p:pic>
                    <p:nvPicPr>
                      <p:cNvPr id="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2" y="3786189"/>
                        <a:ext cx="1420813"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8239159" y="4071938"/>
          <a:ext cx="2466579" cy="679450"/>
        </p:xfrm>
        <a:graphic>
          <a:graphicData uri="http://schemas.openxmlformats.org/presentationml/2006/ole">
            <mc:AlternateContent xmlns:mc="http://schemas.openxmlformats.org/markup-compatibility/2006">
              <mc:Choice xmlns:v="urn:schemas-microsoft-com:vml" Requires="v">
                <p:oleObj name="Equation" r:id="rId6" imgW="1257300" imgH="431800" progId="Equation.DSMT4">
                  <p:embed/>
                </p:oleObj>
              </mc:Choice>
              <mc:Fallback>
                <p:oleObj name="Equation" r:id="rId6" imgW="1257300" imgH="431800" progId="Equation.DSMT4">
                  <p:embed/>
                  <p:pic>
                    <p:nvPicPr>
                      <p:cNvPr id="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9159" y="4071938"/>
                        <a:ext cx="2466579"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1" name="文字方塊 8"/>
          <p:cNvSpPr txBox="1">
            <a:spLocks noChangeArrowheads="1"/>
          </p:cNvSpPr>
          <p:nvPr/>
        </p:nvSpPr>
        <p:spPr bwMode="auto">
          <a:xfrm>
            <a:off x="6185299" y="5357867"/>
            <a:ext cx="44648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zh-TW" altLang="en-US" sz="1800" b="0">
                <a:ea typeface="新細明體" pitchFamily="18" charset="-120"/>
                <a:sym typeface="Symbol" pitchFamily="18" charset="2"/>
              </a:rPr>
              <a:t></a:t>
            </a:r>
            <a:endParaRPr kumimoji="1" lang="zh-TW" altLang="en-US" sz="1800" b="0">
              <a:ea typeface="新細明體" pitchFamily="18" charset="-120"/>
            </a:endParaRPr>
          </a:p>
        </p:txBody>
      </p:sp>
      <p:graphicFrame>
        <p:nvGraphicFramePr>
          <p:cNvPr id="10" name="Object 6"/>
          <p:cNvGraphicFramePr>
            <a:graphicFrameLocks noChangeAspect="1"/>
          </p:cNvGraphicFramePr>
          <p:nvPr/>
        </p:nvGraphicFramePr>
        <p:xfrm>
          <a:off x="7881937" y="2071688"/>
          <a:ext cx="1817688" cy="914400"/>
        </p:xfrm>
        <a:graphic>
          <a:graphicData uri="http://schemas.openxmlformats.org/presentationml/2006/ole">
            <mc:AlternateContent xmlns:mc="http://schemas.openxmlformats.org/markup-compatibility/2006">
              <mc:Choice xmlns:v="urn:schemas-microsoft-com:vml" Requires="v">
                <p:oleObj name="Equation" r:id="rId8" imgW="926698" imgH="583947" progId="Equation.DSMT4">
                  <p:embed/>
                </p:oleObj>
              </mc:Choice>
              <mc:Fallback>
                <p:oleObj name="Equation" r:id="rId8" imgW="926698" imgH="583947" progId="Equation.DSMT4">
                  <p:embed/>
                  <p:pic>
                    <p:nvPicPr>
                      <p:cNvPr id="1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1937" y="2071688"/>
                        <a:ext cx="18176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7"/>
          <p:cNvGraphicFramePr>
            <a:graphicFrameLocks noChangeAspect="1"/>
          </p:cNvGraphicFramePr>
          <p:nvPr/>
        </p:nvGraphicFramePr>
        <p:xfrm>
          <a:off x="6988969" y="4857750"/>
          <a:ext cx="2794000" cy="1435100"/>
        </p:xfrm>
        <a:graphic>
          <a:graphicData uri="http://schemas.openxmlformats.org/presentationml/2006/ole">
            <mc:AlternateContent xmlns:mc="http://schemas.openxmlformats.org/markup-compatibility/2006">
              <mc:Choice xmlns:v="urn:schemas-microsoft-com:vml" Requires="v">
                <p:oleObj name="Equation" r:id="rId10" imgW="1422400" imgH="914400" progId="Equation.DSMT4">
                  <p:embed/>
                </p:oleObj>
              </mc:Choice>
              <mc:Fallback>
                <p:oleObj name="Equation" r:id="rId10" imgW="1422400" imgH="914400" progId="Equation.DSMT4">
                  <p:embed/>
                  <p:pic>
                    <p:nvPicPr>
                      <p:cNvPr id="12"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88969" y="4857750"/>
                        <a:ext cx="2794000" cy="143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3" name="文字方塊 13"/>
          <p:cNvSpPr txBox="1">
            <a:spLocks noChangeArrowheads="1"/>
          </p:cNvSpPr>
          <p:nvPr/>
        </p:nvSpPr>
        <p:spPr bwMode="auto">
          <a:xfrm>
            <a:off x="7435457" y="6286500"/>
            <a:ext cx="419695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ea typeface="新細明體" pitchFamily="18" charset="-120"/>
              </a:rPr>
              <a:t>True for arbitrary spherical </a:t>
            </a:r>
            <a:r>
              <a:rPr kumimoji="1" lang="en-US" altLang="zh-TW" sz="1800" b="0" i="1">
                <a:ea typeface="新細明體" pitchFamily="18" charset="-120"/>
                <a:sym typeface="Symbol" pitchFamily="18" charset="2"/>
              </a:rPr>
              <a:t></a:t>
            </a:r>
            <a:r>
              <a:rPr kumimoji="1" lang="en-US" altLang="zh-TW" sz="1800" b="0">
                <a:ea typeface="新細明體" pitchFamily="18" charset="-120"/>
                <a:sym typeface="Symbol" pitchFamily="18" charset="2"/>
              </a:rPr>
              <a:t>(</a:t>
            </a:r>
            <a:r>
              <a:rPr kumimoji="1" lang="en-US" altLang="zh-TW" sz="1800" b="0" i="1">
                <a:ea typeface="新細明體" pitchFamily="18" charset="-120"/>
                <a:sym typeface="Symbol" pitchFamily="18" charset="2"/>
              </a:rPr>
              <a:t>r</a:t>
            </a:r>
            <a:r>
              <a:rPr kumimoji="1" lang="en-US" altLang="zh-TW" sz="1800" b="0">
                <a:ea typeface="新細明體" pitchFamily="18" charset="-120"/>
                <a:sym typeface="Symbol" pitchFamily="18" charset="2"/>
              </a:rPr>
              <a:t>)</a:t>
            </a:r>
            <a:r>
              <a:rPr kumimoji="1" lang="en-US" altLang="zh-TW" sz="1800" b="0">
                <a:ea typeface="新細明體" pitchFamily="18" charset="-120"/>
              </a:rPr>
              <a:t>.</a:t>
            </a:r>
            <a:endParaRPr kumimoji="1" lang="zh-TW" altLang="en-US" sz="1800" b="0">
              <a:ea typeface="新細明體" pitchFamily="18" charset="-120"/>
            </a:endParaRPr>
          </a:p>
        </p:txBody>
      </p:sp>
      <p:cxnSp>
        <p:nvCxnSpPr>
          <p:cNvPr id="5134" name="直線單箭頭接點 15"/>
          <p:cNvCxnSpPr>
            <a:cxnSpLocks noChangeShapeType="1"/>
          </p:cNvCxnSpPr>
          <p:nvPr/>
        </p:nvCxnSpPr>
        <p:spPr bwMode="auto">
          <a:xfrm rot="10800000">
            <a:off x="9042799" y="6143679"/>
            <a:ext cx="446484" cy="142875"/>
          </a:xfrm>
          <a:prstGeom prst="straightConnector1">
            <a:avLst/>
          </a:prstGeom>
          <a:noFill/>
          <a:ln w="50800" algn="ctr">
            <a:solidFill>
              <a:srgbClr val="00B050">
                <a:alpha val="61960"/>
              </a:srgbClr>
            </a:solidFill>
            <a:round/>
            <a:headEnd/>
            <a:tailEnd type="arrow" w="med" len="med"/>
          </a:ln>
          <a:extLst>
            <a:ext uri="{909E8E84-426E-40DD-AFC4-6F175D3DCCD1}">
              <a14:hiddenFill xmlns:a14="http://schemas.microsoft.com/office/drawing/2010/main">
                <a:noFill/>
              </a14:hiddenFill>
            </a:ext>
          </a:extLst>
        </p:spPr>
      </p:cxnSp>
      <p:pic>
        <p:nvPicPr>
          <p:cNvPr id="5135"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782" y="2000250"/>
            <a:ext cx="286742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線單箭頭接點 16"/>
          <p:cNvCxnSpPr>
            <a:cxnSpLocks noChangeShapeType="1"/>
          </p:cNvCxnSpPr>
          <p:nvPr/>
        </p:nvCxnSpPr>
        <p:spPr bwMode="auto">
          <a:xfrm rot="10800000">
            <a:off x="2792051" y="3071867"/>
            <a:ext cx="5089921" cy="428625"/>
          </a:xfrm>
          <a:prstGeom prst="straightConnector1">
            <a:avLst/>
          </a:prstGeom>
          <a:noFill/>
          <a:ln w="38100" algn="ctr">
            <a:solidFill>
              <a:srgbClr val="00B050">
                <a:alpha val="59999"/>
              </a:srgbClr>
            </a:solidFill>
            <a:round/>
            <a:headEnd/>
            <a:tailEnd type="stealth" w="lg" len="lg"/>
          </a:ln>
          <a:extLst>
            <a:ext uri="{909E8E84-426E-40DD-AFC4-6F175D3DCCD1}">
              <a14:hiddenFill xmlns:a14="http://schemas.microsoft.com/office/drawing/2010/main">
                <a:noFill/>
              </a14:hiddenFill>
            </a:ext>
          </a:extLst>
        </p:spPr>
      </p:cxnSp>
      <p:cxnSp>
        <p:nvCxnSpPr>
          <p:cNvPr id="18" name="直線單箭頭接點 17"/>
          <p:cNvCxnSpPr>
            <a:cxnSpLocks noChangeShapeType="1"/>
          </p:cNvCxnSpPr>
          <p:nvPr/>
        </p:nvCxnSpPr>
        <p:spPr bwMode="auto">
          <a:xfrm rot="10800000">
            <a:off x="3417096" y="3786188"/>
            <a:ext cx="4732735" cy="571500"/>
          </a:xfrm>
          <a:prstGeom prst="straightConnector1">
            <a:avLst/>
          </a:prstGeom>
          <a:noFill/>
          <a:ln w="38100" algn="ctr">
            <a:solidFill>
              <a:srgbClr val="00B050">
                <a:alpha val="59999"/>
              </a:srgbClr>
            </a:solidFill>
            <a:round/>
            <a:headEnd/>
            <a:tailEnd type="stealth" w="lg" len="lg"/>
          </a:ln>
          <a:extLst>
            <a:ext uri="{909E8E84-426E-40DD-AFC4-6F175D3DCCD1}">
              <a14:hiddenFill xmlns:a14="http://schemas.microsoft.com/office/drawing/2010/main">
                <a:noFill/>
              </a14:hiddenFill>
            </a:ext>
          </a:extLst>
        </p:spPr>
      </p:cxnSp>
      <p:graphicFrame>
        <p:nvGraphicFramePr>
          <p:cNvPr id="3" name="Object 17"/>
          <p:cNvGraphicFramePr>
            <a:graphicFrameLocks noChangeAspect="1"/>
          </p:cNvGraphicFramePr>
          <p:nvPr/>
        </p:nvGraphicFramePr>
        <p:xfrm>
          <a:off x="8239129" y="3143250"/>
          <a:ext cx="2641204" cy="757238"/>
        </p:xfrm>
        <a:graphic>
          <a:graphicData uri="http://schemas.openxmlformats.org/presentationml/2006/ole">
            <mc:AlternateContent xmlns:mc="http://schemas.openxmlformats.org/markup-compatibility/2006">
              <mc:Choice xmlns:v="urn:schemas-microsoft-com:vml" Requires="v">
                <p:oleObj name="Equation" r:id="rId13" imgW="1346200" imgH="482600" progId="Equation.DSMT4">
                  <p:embed/>
                </p:oleObj>
              </mc:Choice>
              <mc:Fallback>
                <p:oleObj name="Equation" r:id="rId13" imgW="1346200" imgH="482600" progId="Equation.DSMT4">
                  <p:embed/>
                  <p:pic>
                    <p:nvPicPr>
                      <p:cNvPr id="3"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39129" y="3143250"/>
                        <a:ext cx="2641204" cy="75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38"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6784" y="4357688"/>
            <a:ext cx="4464844"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19"/>
          <p:cNvGraphicFramePr>
            <a:graphicFrameLocks noChangeAspect="1"/>
          </p:cNvGraphicFramePr>
          <p:nvPr/>
        </p:nvGraphicFramePr>
        <p:xfrm>
          <a:off x="7661676" y="3214688"/>
          <a:ext cx="696515" cy="1435100"/>
        </p:xfrm>
        <a:graphic>
          <a:graphicData uri="http://schemas.openxmlformats.org/presentationml/2006/ole">
            <mc:AlternateContent xmlns:mc="http://schemas.openxmlformats.org/markup-compatibility/2006">
              <mc:Choice xmlns:v="urn:schemas-microsoft-com:vml" Requires="v">
                <p:oleObj name="Equation" r:id="rId16" imgW="355446" imgH="914003" progId="Equation.DSMT4">
                  <p:embed/>
                </p:oleObj>
              </mc:Choice>
              <mc:Fallback>
                <p:oleObj name="Equation" r:id="rId16" imgW="355446" imgH="914003" progId="Equation.DSMT4">
                  <p:embed/>
                  <p:pic>
                    <p:nvPicPr>
                      <p:cNvPr id="4"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61676" y="3214688"/>
                        <a:ext cx="696515" cy="143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128">
                                            <p:txEl>
                                              <p:pRg st="0" end="0"/>
                                            </p:txEl>
                                          </p:spTgt>
                                        </p:tgtEl>
                                        <p:attrNameLst>
                                          <p:attrName>style.visibility</p:attrName>
                                        </p:attrNameLst>
                                      </p:cBhvr>
                                      <p:to>
                                        <p:strVal val="visible"/>
                                      </p:to>
                                    </p:set>
                                    <p:animEffect transition="in" filter="box(in)">
                                      <p:cBhvr>
                                        <p:cTn id="7" dur="500"/>
                                        <p:tgtEl>
                                          <p:spTgt spid="5128">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5128">
                                            <p:txEl>
                                              <p:pRg st="1" end="1"/>
                                            </p:txEl>
                                          </p:spTgt>
                                        </p:tgtEl>
                                        <p:attrNameLst>
                                          <p:attrName>style.visibility</p:attrName>
                                        </p:attrNameLst>
                                      </p:cBhvr>
                                      <p:to>
                                        <p:strVal val="visible"/>
                                      </p:to>
                                    </p:set>
                                    <p:animEffect transition="in" filter="box(in)">
                                      <p:cBhvr>
                                        <p:cTn id="10" dur="500"/>
                                        <p:tgtEl>
                                          <p:spTgt spid="5128">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ox(in)">
                                      <p:cBhvr>
                                        <p:cTn id="15" dur="500"/>
                                        <p:tgtEl>
                                          <p:spTgt spid="1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ox(in)">
                                      <p:cBhvr>
                                        <p:cTn id="20" dur="500"/>
                                        <p:tgtEl>
                                          <p:spTgt spid="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5135"/>
                                        </p:tgtEl>
                                        <p:attrNameLst>
                                          <p:attrName>style.visibility</p:attrName>
                                        </p:attrNameLst>
                                      </p:cBhvr>
                                      <p:to>
                                        <p:strVal val="visible"/>
                                      </p:to>
                                    </p:set>
                                    <p:animEffect transition="in" filter="box(in)">
                                      <p:cBhvr>
                                        <p:cTn id="25" dur="500"/>
                                        <p:tgtEl>
                                          <p:spTgt spid="513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nodeType="clickEffect">
                                  <p:stCondLst>
                                    <p:cond delay="0"/>
                                  </p:stCondLst>
                                  <p:childTnLst>
                                    <p:set>
                                      <p:cBhvr>
                                        <p:cTn id="29" dur="1" fill="hold">
                                          <p:stCondLst>
                                            <p:cond delay="0"/>
                                          </p:stCondLst>
                                        </p:cTn>
                                        <p:tgtEl>
                                          <p:spTgt spid="5130">
                                            <p:txEl>
                                              <p:pRg st="0" end="0"/>
                                            </p:txEl>
                                          </p:spTgt>
                                        </p:tgtEl>
                                        <p:attrNameLst>
                                          <p:attrName>style.visibility</p:attrName>
                                        </p:attrNameLst>
                                      </p:cBhvr>
                                      <p:to>
                                        <p:strVal val="visible"/>
                                      </p:to>
                                    </p:set>
                                    <p:animEffect transition="in" filter="box(in)">
                                      <p:cBhvr>
                                        <p:cTn id="30" dur="500"/>
                                        <p:tgtEl>
                                          <p:spTgt spid="5130">
                                            <p:txEl>
                                              <p:pRg st="0" end="0"/>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ox(in)">
                                      <p:cBhvr>
                                        <p:cTn id="33" dur="500"/>
                                        <p:tgtEl>
                                          <p:spTgt spid="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ox(in)">
                                      <p:cBhvr>
                                        <p:cTn id="38" dur="500"/>
                                        <p:tgtEl>
                                          <p:spTgt spid="4"/>
                                        </p:tgtEl>
                                      </p:cBhvr>
                                    </p:animEffect>
                                  </p:childTnLst>
                                </p:cTn>
                              </p:par>
                              <p:par>
                                <p:cTn id="39" presetID="4" presetClass="entr" presetSubtype="16"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ox(in)">
                                      <p:cBhvr>
                                        <p:cTn id="41" dur="500"/>
                                        <p:tgtEl>
                                          <p:spTgt spid="3"/>
                                        </p:tgtEl>
                                      </p:cBhvr>
                                    </p:animEffect>
                                  </p:childTnLst>
                                </p:cTn>
                              </p:par>
                              <p:par>
                                <p:cTn id="42" presetID="4" presetClass="entr" presetSubtype="16"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ox(in)">
                                      <p:cBhvr>
                                        <p:cTn id="44" dur="500"/>
                                        <p:tgtEl>
                                          <p:spTgt spid="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16"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box(in)">
                                      <p:cBhvr>
                                        <p:cTn id="49" dur="500"/>
                                        <p:tgtEl>
                                          <p:spTgt spid="7"/>
                                        </p:tgtEl>
                                      </p:cBhvr>
                                    </p:animEffect>
                                  </p:childTnLst>
                                </p:cTn>
                              </p:par>
                              <p:par>
                                <p:cTn id="50" presetID="4" presetClass="entr" presetSubtype="16"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ox(in)">
                                      <p:cBhvr>
                                        <p:cTn id="52" dur="500"/>
                                        <p:tgtEl>
                                          <p:spTgt spid="1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5131"/>
                                        </p:tgtEl>
                                        <p:attrNameLst>
                                          <p:attrName>style.visibility</p:attrName>
                                        </p:attrNameLst>
                                      </p:cBhvr>
                                      <p:to>
                                        <p:strVal val="visible"/>
                                      </p:to>
                                    </p:set>
                                    <p:animEffect transition="in" filter="box(in)">
                                      <p:cBhvr>
                                        <p:cTn id="57" dur="500"/>
                                        <p:tgtEl>
                                          <p:spTgt spid="5131"/>
                                        </p:tgtEl>
                                      </p:cBhvr>
                                    </p:animEffect>
                                  </p:childTnLst>
                                </p:cTn>
                              </p:par>
                              <p:par>
                                <p:cTn id="58" presetID="4" presetClass="entr" presetSubtype="16"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box(in)">
                                      <p:cBhvr>
                                        <p:cTn id="60" dur="500"/>
                                        <p:tgtEl>
                                          <p:spTgt spid="1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nodeType="clickEffect">
                                  <p:stCondLst>
                                    <p:cond delay="0"/>
                                  </p:stCondLst>
                                  <p:childTnLst>
                                    <p:set>
                                      <p:cBhvr>
                                        <p:cTn id="64" dur="1" fill="hold">
                                          <p:stCondLst>
                                            <p:cond delay="0"/>
                                          </p:stCondLst>
                                        </p:cTn>
                                        <p:tgtEl>
                                          <p:spTgt spid="5138"/>
                                        </p:tgtEl>
                                        <p:attrNameLst>
                                          <p:attrName>style.visibility</p:attrName>
                                        </p:attrNameLst>
                                      </p:cBhvr>
                                      <p:to>
                                        <p:strVal val="visible"/>
                                      </p:to>
                                    </p:set>
                                    <p:animEffect transition="in" filter="box(in)">
                                      <p:cBhvr>
                                        <p:cTn id="65" dur="500"/>
                                        <p:tgtEl>
                                          <p:spTgt spid="513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16" fill="hold" grpId="0" nodeType="clickEffect">
                                  <p:stCondLst>
                                    <p:cond delay="0"/>
                                  </p:stCondLst>
                                  <p:childTnLst>
                                    <p:set>
                                      <p:cBhvr>
                                        <p:cTn id="69" dur="1" fill="hold">
                                          <p:stCondLst>
                                            <p:cond delay="0"/>
                                          </p:stCondLst>
                                        </p:cTn>
                                        <p:tgtEl>
                                          <p:spTgt spid="5133"/>
                                        </p:tgtEl>
                                        <p:attrNameLst>
                                          <p:attrName>style.visibility</p:attrName>
                                        </p:attrNameLst>
                                      </p:cBhvr>
                                      <p:to>
                                        <p:strVal val="visible"/>
                                      </p:to>
                                    </p:set>
                                    <p:animEffect transition="in" filter="box(in)">
                                      <p:cBhvr>
                                        <p:cTn id="70" dur="500"/>
                                        <p:tgtEl>
                                          <p:spTgt spid="5133"/>
                                        </p:tgtEl>
                                      </p:cBhvr>
                                    </p:animEffect>
                                  </p:childTnLst>
                                </p:cTn>
                              </p:par>
                              <p:par>
                                <p:cTn id="71" presetID="4" presetClass="entr" presetSubtype="16" fill="hold" nodeType="withEffect">
                                  <p:stCondLst>
                                    <p:cond delay="0"/>
                                  </p:stCondLst>
                                  <p:childTnLst>
                                    <p:set>
                                      <p:cBhvr>
                                        <p:cTn id="72" dur="1" fill="hold">
                                          <p:stCondLst>
                                            <p:cond delay="0"/>
                                          </p:stCondLst>
                                        </p:cTn>
                                        <p:tgtEl>
                                          <p:spTgt spid="5134"/>
                                        </p:tgtEl>
                                        <p:attrNameLst>
                                          <p:attrName>style.visibility</p:attrName>
                                        </p:attrNameLst>
                                      </p:cBhvr>
                                      <p:to>
                                        <p:strVal val="visible"/>
                                      </p:to>
                                    </p:set>
                                    <p:animEffect transition="in" filter="box(in)">
                                      <p:cBhvr>
                                        <p:cTn id="73" dur="500"/>
                                        <p:tgtEl>
                                          <p:spTgt spid="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1" grpId="0"/>
      <p:bldP spid="51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828800" y="274638"/>
            <a:ext cx="9182100" cy="7921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Particle Summary</a:t>
            </a:r>
          </a:p>
        </p:txBody>
      </p:sp>
      <p:pic>
        <p:nvPicPr>
          <p:cNvPr id="253955" name="Picture 3" descr="23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1909767"/>
            <a:ext cx="1120775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1"/>
          <p:cNvSpPr>
            <a:spLocks noChangeArrowheads="1"/>
          </p:cNvSpPr>
          <p:nvPr/>
        </p:nvSpPr>
        <p:spPr bwMode="auto">
          <a:xfrm>
            <a:off x="492126" y="1828800"/>
            <a:ext cx="2555875"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標題 1"/>
          <p:cNvSpPr>
            <a:spLocks noGrp="1"/>
          </p:cNvSpPr>
          <p:nvPr>
            <p:ph type="title"/>
          </p:nvPr>
        </p:nvSpPr>
        <p:spPr>
          <a:xfrm>
            <a:off x="966391" y="142929"/>
            <a:ext cx="10287000" cy="811213"/>
          </a:xfrm>
          <a:solidFill>
            <a:schemeClr val="accent1">
              <a:lumMod val="75000"/>
            </a:schemeClr>
          </a:solidFill>
        </p:spPr>
        <p:txBody>
          <a:bodyPr vert="horz" lIns="91440" tIns="45720" rIns="91440" bIns="45720" rtlCol="0" anchor="ctr">
            <a:normAutofit/>
          </a:bodyPr>
          <a:lstStyle/>
          <a:p>
            <a:pPr algn="ctr"/>
            <a:r>
              <a:rPr lang="en-US" altLang="zh-TW" b="1" dirty="0">
                <a:solidFill>
                  <a:schemeClr val="bg1">
                    <a:lumMod val="95000"/>
                  </a:schemeClr>
                </a:solidFill>
                <a:effectLst>
                  <a:outerShdw blurRad="38100" dist="38100" dir="2700000" algn="tl">
                    <a:srgbClr val="000000">
                      <a:alpha val="43137"/>
                    </a:srgbClr>
                  </a:outerShdw>
                </a:effectLst>
              </a:rPr>
              <a:t>Example: Hollow Spherical Shell</a:t>
            </a:r>
            <a:endParaRPr lang="zh-TW" altLang="en-US" b="1" dirty="0">
              <a:solidFill>
                <a:schemeClr val="bg1">
                  <a:lumMod val="95000"/>
                </a:schemeClr>
              </a:solidFill>
              <a:effectLst>
                <a:outerShdw blurRad="38100" dist="38100" dir="2700000" algn="tl">
                  <a:srgbClr val="000000">
                    <a:alpha val="43137"/>
                  </a:srgbClr>
                </a:outerShdw>
              </a:effectLst>
            </a:endParaRPr>
          </a:p>
        </p:txBody>
      </p:sp>
      <p:sp>
        <p:nvSpPr>
          <p:cNvPr id="6150" name="文字方塊 2"/>
          <p:cNvSpPr txBox="1">
            <a:spLocks noChangeArrowheads="1"/>
          </p:cNvSpPr>
          <p:nvPr/>
        </p:nvSpPr>
        <p:spPr bwMode="auto">
          <a:xfrm>
            <a:off x="1095375" y="954088"/>
            <a:ext cx="1009054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1800" b="0">
                <a:ea typeface="新細明體" pitchFamily="18" charset="-120"/>
              </a:rPr>
              <a:t>A  thin, hollow spherical shell of radius </a:t>
            </a:r>
            <a:r>
              <a:rPr kumimoji="1" lang="en-US" altLang="zh-TW" sz="1800" b="0" i="1">
                <a:ea typeface="新細明體" pitchFamily="18" charset="-120"/>
              </a:rPr>
              <a:t>R</a:t>
            </a:r>
            <a:r>
              <a:rPr kumimoji="1" lang="en-US" altLang="zh-TW" sz="1800" b="0">
                <a:ea typeface="新細明體" pitchFamily="18" charset="-120"/>
              </a:rPr>
              <a:t> contains a total charge of </a:t>
            </a:r>
            <a:r>
              <a:rPr kumimoji="1" lang="en-US" altLang="zh-TW" sz="1800" b="0" i="1">
                <a:ea typeface="新細明體" pitchFamily="18" charset="-120"/>
              </a:rPr>
              <a:t>Q</a:t>
            </a:r>
            <a:r>
              <a:rPr kumimoji="1" lang="en-US" altLang="zh-TW" sz="1800" b="0">
                <a:ea typeface="新細明體" pitchFamily="18" charset="-120"/>
              </a:rPr>
              <a:t>. distributed uniformly over its surface.</a:t>
            </a:r>
          </a:p>
          <a:p>
            <a:pPr eaLnBrk="1" hangingPunct="1">
              <a:lnSpc>
                <a:spcPct val="150000"/>
              </a:lnSpc>
              <a:buFontTx/>
              <a:buNone/>
            </a:pPr>
            <a:r>
              <a:rPr kumimoji="1" lang="en-US" altLang="zh-TW" sz="1800" b="0">
                <a:ea typeface="新細明體" pitchFamily="18" charset="-120"/>
              </a:rPr>
              <a:t>Find the electric field both inside and outside the sphere.</a:t>
            </a:r>
            <a:endParaRPr kumimoji="1" lang="zh-TW" altLang="en-US" sz="1800" b="0">
              <a:ea typeface="新細明體" pitchFamily="18" charset="-120"/>
            </a:endParaRPr>
          </a:p>
        </p:txBody>
      </p:sp>
      <p:graphicFrame>
        <p:nvGraphicFramePr>
          <p:cNvPr id="5" name="Object 3"/>
          <p:cNvGraphicFramePr>
            <a:graphicFrameLocks noChangeAspect="1"/>
          </p:cNvGraphicFramePr>
          <p:nvPr/>
        </p:nvGraphicFramePr>
        <p:xfrm>
          <a:off x="5298282" y="3513144"/>
          <a:ext cx="1420813" cy="319087"/>
        </p:xfrm>
        <a:graphic>
          <a:graphicData uri="http://schemas.openxmlformats.org/presentationml/2006/ole">
            <mc:AlternateContent xmlns:mc="http://schemas.openxmlformats.org/markup-compatibility/2006">
              <mc:Choice xmlns:v="urn:schemas-microsoft-com:vml" Requires="v">
                <p:oleObj name="Equation" r:id="rId2" imgW="723586" imgH="203112" progId="Equation.DSMT4">
                  <p:embed/>
                </p:oleObj>
              </mc:Choice>
              <mc:Fallback>
                <p:oleObj name="Equation" r:id="rId2" imgW="723586" imgH="203112" progId="Equation.DSMT4">
                  <p:embed/>
                  <p:pic>
                    <p:nvPicPr>
                      <p:cNvPr id="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282" y="3513144"/>
                        <a:ext cx="1420813"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6905625" y="3227388"/>
          <a:ext cx="1795860" cy="1077912"/>
        </p:xfrm>
        <a:graphic>
          <a:graphicData uri="http://schemas.openxmlformats.org/presentationml/2006/ole">
            <mc:AlternateContent xmlns:mc="http://schemas.openxmlformats.org/markup-compatibility/2006">
              <mc:Choice xmlns:v="urn:schemas-microsoft-com:vml" Requires="v">
                <p:oleObj name="Equation" r:id="rId4" imgW="914400" imgH="685800" progId="Equation.DSMT4">
                  <p:embed/>
                </p:oleObj>
              </mc:Choice>
              <mc:Fallback>
                <p:oleObj name="Equation" r:id="rId4" imgW="914400" imgH="685800" progId="Equation.DSMT4">
                  <p:embed/>
                  <p:pic>
                    <p:nvPicPr>
                      <p:cNvPr id="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5625" y="3227388"/>
                        <a:ext cx="1795860" cy="1077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 name="文字方塊 8"/>
          <p:cNvSpPr txBox="1">
            <a:spLocks noChangeArrowheads="1"/>
          </p:cNvSpPr>
          <p:nvPr/>
        </p:nvSpPr>
        <p:spPr bwMode="auto">
          <a:xfrm>
            <a:off x="5119691" y="5156200"/>
            <a:ext cx="4464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zh-TW" altLang="en-US" sz="1800" b="0">
                <a:ea typeface="新細明體" pitchFamily="18" charset="-120"/>
                <a:sym typeface="Symbol" pitchFamily="18" charset="2"/>
              </a:rPr>
              <a:t></a:t>
            </a:r>
            <a:endParaRPr kumimoji="1" lang="zh-TW" altLang="en-US" sz="1800" b="0">
              <a:ea typeface="新細明體" pitchFamily="18" charset="-120"/>
            </a:endParaRPr>
          </a:p>
        </p:txBody>
      </p:sp>
      <p:graphicFrame>
        <p:nvGraphicFramePr>
          <p:cNvPr id="12" name="Object 6"/>
          <p:cNvGraphicFramePr>
            <a:graphicFrameLocks noChangeAspect="1"/>
          </p:cNvGraphicFramePr>
          <p:nvPr/>
        </p:nvGraphicFramePr>
        <p:xfrm>
          <a:off x="6090048" y="4764142"/>
          <a:ext cx="2817813" cy="1076325"/>
        </p:xfrm>
        <a:graphic>
          <a:graphicData uri="http://schemas.openxmlformats.org/presentationml/2006/ole">
            <mc:AlternateContent xmlns:mc="http://schemas.openxmlformats.org/markup-compatibility/2006">
              <mc:Choice xmlns:v="urn:schemas-microsoft-com:vml" Requires="v">
                <p:oleObj name="Equation" r:id="rId6" imgW="1435100" imgH="685800" progId="Equation.DSMT4">
                  <p:embed/>
                </p:oleObj>
              </mc:Choice>
              <mc:Fallback>
                <p:oleObj name="Equation" r:id="rId6" imgW="1435100" imgH="685800" progId="Equation.DSMT4">
                  <p:embed/>
                  <p:pic>
                    <p:nvPicPr>
                      <p:cNvPr id="1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0048" y="4764142"/>
                        <a:ext cx="2817813" cy="107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15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4673" y="2428875"/>
            <a:ext cx="25003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3267" y="4572000"/>
            <a:ext cx="2609453"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字方塊 12"/>
          <p:cNvSpPr txBox="1">
            <a:spLocks noChangeArrowheads="1"/>
          </p:cNvSpPr>
          <p:nvPr/>
        </p:nvSpPr>
        <p:spPr bwMode="auto">
          <a:xfrm>
            <a:off x="4405314" y="6113517"/>
            <a:ext cx="446484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ea typeface="新細明體" pitchFamily="18" charset="-120"/>
              </a:rPr>
              <a:t>Contributions from A &amp; B cancel.</a:t>
            </a:r>
            <a:endParaRPr kumimoji="1" lang="zh-TW" altLang="en-US" sz="1800" b="0">
              <a:ea typeface="新細明體" pitchFamily="18" charset="-120"/>
            </a:endParaRPr>
          </a:p>
        </p:txBody>
      </p:sp>
      <p:sp>
        <p:nvSpPr>
          <p:cNvPr id="11" name="文字方塊 10"/>
          <p:cNvSpPr txBox="1">
            <a:spLocks noChangeArrowheads="1"/>
          </p:cNvSpPr>
          <p:nvPr/>
        </p:nvSpPr>
        <p:spPr bwMode="auto">
          <a:xfrm>
            <a:off x="5133581" y="2598792"/>
            <a:ext cx="409376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600" b="0">
                <a:ea typeface="新細明體" pitchFamily="18" charset="-120"/>
              </a:rPr>
              <a:t>Reflection symmetry </a:t>
            </a:r>
            <a:r>
              <a:rPr kumimoji="1" lang="en-US" altLang="zh-TW" sz="1600" b="0">
                <a:ea typeface="新細明體" pitchFamily="18" charset="-120"/>
                <a:sym typeface="Symbol" pitchFamily="18" charset="2"/>
              </a:rPr>
              <a:t> </a:t>
            </a:r>
            <a:r>
              <a:rPr kumimoji="1" lang="en-US" altLang="zh-TW" sz="1600">
                <a:ea typeface="新細明體" pitchFamily="18" charset="-120"/>
              </a:rPr>
              <a:t>E</a:t>
            </a:r>
            <a:r>
              <a:rPr kumimoji="1" lang="en-US" altLang="zh-TW" sz="1600" b="0">
                <a:ea typeface="新細明體" pitchFamily="18" charset="-120"/>
              </a:rPr>
              <a:t> is radial.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box(in)">
                                      <p:cBhvr>
                                        <p:cTn id="7" dur="500"/>
                                        <p:tgtEl>
                                          <p:spTgt spid="61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150">
                                            <p:txEl>
                                              <p:pRg st="1" end="1"/>
                                            </p:txEl>
                                          </p:spTgt>
                                        </p:tgtEl>
                                        <p:attrNameLst>
                                          <p:attrName>style.visibility</p:attrName>
                                        </p:attrNameLst>
                                      </p:cBhvr>
                                      <p:to>
                                        <p:strVal val="visible"/>
                                      </p:to>
                                    </p:set>
                                    <p:animEffect transition="in" filter="box(in)">
                                      <p:cBhvr>
                                        <p:cTn id="12" dur="500"/>
                                        <p:tgtEl>
                                          <p:spTgt spid="615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154"/>
                                        </p:tgtEl>
                                        <p:attrNameLst>
                                          <p:attrName>style.visibility</p:attrName>
                                        </p:attrNameLst>
                                      </p:cBhvr>
                                      <p:to>
                                        <p:strVal val="visible"/>
                                      </p:to>
                                    </p:set>
                                    <p:animEffect transition="in" filter="box(in)">
                                      <p:cBhvr>
                                        <p:cTn id="17" dur="500"/>
                                        <p:tgtEl>
                                          <p:spTgt spid="61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in)">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ox(in)">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6151"/>
                                        </p:tgtEl>
                                        <p:attrNameLst>
                                          <p:attrName>style.visibility</p:attrName>
                                        </p:attrNameLst>
                                      </p:cBhvr>
                                      <p:to>
                                        <p:strVal val="visible"/>
                                      </p:to>
                                    </p:set>
                                    <p:animEffect transition="in" filter="box(in)">
                                      <p:cBhvr>
                                        <p:cTn id="37" dur="500"/>
                                        <p:tgtEl>
                                          <p:spTgt spid="6151"/>
                                        </p:tgtEl>
                                      </p:cBhvr>
                                    </p:animEffect>
                                  </p:childTnLst>
                                </p:cTn>
                              </p:par>
                              <p:par>
                                <p:cTn id="38" presetID="4" presetClass="entr" presetSubtype="16"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ox(in)">
                                      <p:cBhvr>
                                        <p:cTn id="40" dur="500"/>
                                        <p:tgtEl>
                                          <p:spTgt spid="1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nodeType="clickEffect">
                                  <p:stCondLst>
                                    <p:cond delay="0"/>
                                  </p:stCondLst>
                                  <p:childTnLst>
                                    <p:set>
                                      <p:cBhvr>
                                        <p:cTn id="44" dur="1" fill="hold">
                                          <p:stCondLst>
                                            <p:cond delay="0"/>
                                          </p:stCondLst>
                                        </p:cTn>
                                        <p:tgtEl>
                                          <p:spTgt spid="6155"/>
                                        </p:tgtEl>
                                        <p:attrNameLst>
                                          <p:attrName>style.visibility</p:attrName>
                                        </p:attrNameLst>
                                      </p:cBhvr>
                                      <p:to>
                                        <p:strVal val="visible"/>
                                      </p:to>
                                    </p:set>
                                    <p:animEffect transition="in" filter="box(in)">
                                      <p:cBhvr>
                                        <p:cTn id="45" dur="500"/>
                                        <p:tgtEl>
                                          <p:spTgt spid="6155"/>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ox(in)">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p:bldP spid="13"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09600" y="274638"/>
            <a:ext cx="10788502" cy="756720"/>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Electric Field of a Charged Thin Spherical Shell</a:t>
            </a:r>
          </a:p>
        </p:txBody>
      </p:sp>
      <p:sp>
        <p:nvSpPr>
          <p:cNvPr id="82947" name="Rectangle 3"/>
          <p:cNvSpPr>
            <a:spLocks noGrp="1" noChangeArrowheads="1"/>
          </p:cNvSpPr>
          <p:nvPr>
            <p:ph type="body" sz="half" idx="2"/>
          </p:nvPr>
        </p:nvSpPr>
        <p:spPr>
          <a:xfrm>
            <a:off x="1238250" y="1335061"/>
            <a:ext cx="9715500" cy="2286000"/>
          </a:xfrm>
        </p:spPr>
        <p:txBody>
          <a:bodyPr>
            <a:normAutofit fontScale="92500" lnSpcReduction="20000"/>
          </a:bodyPr>
          <a:lstStyle/>
          <a:p>
            <a:pPr eaLnBrk="1" hangingPunct="1">
              <a:lnSpc>
                <a:spcPct val="90000"/>
              </a:lnSpc>
            </a:pPr>
            <a:r>
              <a:rPr lang="en-US" altLang="en-US" dirty="0"/>
              <a:t>The calculation of the field outside the shell is identical to that of a </a:t>
            </a:r>
            <a:r>
              <a:rPr lang="en-US" altLang="en-US" dirty="0">
                <a:solidFill>
                  <a:schemeClr val="hlink"/>
                </a:solidFill>
              </a:rPr>
              <a:t>point charge</a:t>
            </a:r>
          </a:p>
          <a:p>
            <a:pPr eaLnBrk="1" hangingPunct="1">
              <a:lnSpc>
                <a:spcPct val="90000"/>
              </a:lnSpc>
              <a:buFontTx/>
              <a:buNone/>
            </a:pPr>
            <a:endParaRPr lang="en-US" altLang="en-US" dirty="0"/>
          </a:p>
          <a:p>
            <a:pPr eaLnBrk="1" hangingPunct="1">
              <a:lnSpc>
                <a:spcPct val="90000"/>
              </a:lnSpc>
              <a:buFontTx/>
              <a:buNone/>
            </a:pPr>
            <a:endParaRPr lang="en-US" altLang="en-US" dirty="0"/>
          </a:p>
          <a:p>
            <a:pPr eaLnBrk="1" hangingPunct="1">
              <a:lnSpc>
                <a:spcPct val="90000"/>
              </a:lnSpc>
              <a:buFontTx/>
              <a:buNone/>
            </a:pPr>
            <a:endParaRPr lang="en-US" altLang="en-US" dirty="0"/>
          </a:p>
          <a:p>
            <a:pPr eaLnBrk="1" hangingPunct="1">
              <a:lnSpc>
                <a:spcPct val="90000"/>
              </a:lnSpc>
            </a:pPr>
            <a:r>
              <a:rPr lang="en-US" altLang="en-US" dirty="0"/>
              <a:t>The electric field inside the shell is </a:t>
            </a:r>
            <a:r>
              <a:rPr lang="en-US" altLang="en-US" dirty="0">
                <a:solidFill>
                  <a:schemeClr val="hlink"/>
                </a:solidFill>
              </a:rPr>
              <a:t>zero</a:t>
            </a:r>
          </a:p>
        </p:txBody>
      </p:sp>
      <p:graphicFrame>
        <p:nvGraphicFramePr>
          <p:cNvPr id="82949" name="Object 5"/>
          <p:cNvGraphicFramePr>
            <a:graphicFrameLocks noChangeAspect="1"/>
          </p:cNvGraphicFramePr>
          <p:nvPr>
            <p:extLst>
              <p:ext uri="{D42A27DB-BD31-4B8C-83A1-F6EECF244321}">
                <p14:modId xmlns:p14="http://schemas.microsoft.com/office/powerpoint/2010/main" val="1292274307"/>
              </p:ext>
            </p:extLst>
          </p:nvPr>
        </p:nvGraphicFramePr>
        <p:xfrm>
          <a:off x="4191000" y="2097061"/>
          <a:ext cx="3238500" cy="908050"/>
        </p:xfrm>
        <a:graphic>
          <a:graphicData uri="http://schemas.openxmlformats.org/presentationml/2006/ole">
            <mc:AlternateContent xmlns:mc="http://schemas.openxmlformats.org/markup-compatibility/2006">
              <mc:Choice xmlns:v="urn:schemas-microsoft-com:vml" Requires="v">
                <p:oleObj name="Equation" r:id="rId2" imgW="1104868" imgH="304755" progId="Equation.3">
                  <p:embed/>
                </p:oleObj>
              </mc:Choice>
              <mc:Fallback>
                <p:oleObj name="Equation" r:id="rId2" imgW="1104868" imgH="304755" progId="Equation.3">
                  <p:embed/>
                  <p:pic>
                    <p:nvPicPr>
                      <p:cNvPr id="8294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097061"/>
                        <a:ext cx="32385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2" name="Object 8"/>
          <p:cNvGraphicFramePr>
            <a:graphicFrameLocks noChangeAspect="1"/>
          </p:cNvGraphicFramePr>
          <p:nvPr/>
        </p:nvGraphicFramePr>
        <p:xfrm>
          <a:off x="1238250" y="3730679"/>
          <a:ext cx="9429750" cy="3127375"/>
        </p:xfrm>
        <a:graphic>
          <a:graphicData uri="http://schemas.openxmlformats.org/presentationml/2006/ole">
            <mc:AlternateContent xmlns:mc="http://schemas.openxmlformats.org/markup-compatibility/2006">
              <mc:Choice xmlns:v="urn:schemas-microsoft-com:vml" Requires="v">
                <p:oleObj name="Photo Editor Photo" r:id="rId4" imgW="17428571" imgH="7228571" progId="MSPhotoEd.3">
                  <p:embed/>
                </p:oleObj>
              </mc:Choice>
              <mc:Fallback>
                <p:oleObj name="Photo Editor Photo" r:id="rId4" imgW="17428571" imgH="7228571" progId="MSPhotoEd.3">
                  <p:embed/>
                  <p:pic>
                    <p:nvPicPr>
                      <p:cNvPr id="8295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730679"/>
                        <a:ext cx="9429750" cy="3127375"/>
                      </a:xfrm>
                      <a:prstGeom prst="rect">
                        <a:avLst/>
                      </a:prstGeom>
                      <a:noFill/>
                      <a:ln>
                        <a:noFill/>
                      </a:ln>
                      <a:effectLst/>
                    </p:spPr>
                  </p:pic>
                </p:oleObj>
              </mc:Fallback>
            </mc:AlternateContent>
          </a:graphicData>
        </a:graphic>
      </p:graphicFrame>
      <p:sp>
        <p:nvSpPr>
          <p:cNvPr id="82953" name="Rectangle 9"/>
          <p:cNvSpPr>
            <a:spLocks noChangeArrowheads="1"/>
          </p:cNvSpPr>
          <p:nvPr/>
        </p:nvSpPr>
        <p:spPr bwMode="auto">
          <a:xfrm>
            <a:off x="4572000" y="3657600"/>
            <a:ext cx="2286000" cy="3200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
        <p:nvSpPr>
          <p:cNvPr id="82954" name="Rectangle 10"/>
          <p:cNvSpPr>
            <a:spLocks noChangeArrowheads="1"/>
          </p:cNvSpPr>
          <p:nvPr/>
        </p:nvSpPr>
        <p:spPr bwMode="auto">
          <a:xfrm>
            <a:off x="2286000" y="5410200"/>
            <a:ext cx="66675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9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29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94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295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29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P spid="82953" grpId="0" animBg="1"/>
      <p:bldP spid="8295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標題 1"/>
          <p:cNvSpPr>
            <a:spLocks noGrp="1"/>
          </p:cNvSpPr>
          <p:nvPr>
            <p:ph type="title"/>
          </p:nvPr>
        </p:nvSpPr>
        <p:spPr>
          <a:xfrm>
            <a:off x="966391" y="260404"/>
            <a:ext cx="10287000" cy="811213"/>
          </a:xfrm>
          <a:solidFill>
            <a:schemeClr val="accent1">
              <a:lumMod val="75000"/>
            </a:schemeClr>
          </a:solidFill>
        </p:spPr>
        <p:txBody>
          <a:bodyPr vert="horz" lIns="91440" tIns="45720" rIns="91440" bIns="45720" rtlCol="0" anchor="ctr">
            <a:normAutofit/>
          </a:bodyPr>
          <a:lstStyle/>
          <a:p>
            <a:pPr algn="ctr"/>
            <a:r>
              <a:rPr lang="en-US" altLang="zh-TW" b="1" dirty="0">
                <a:solidFill>
                  <a:schemeClr val="bg1">
                    <a:lumMod val="95000"/>
                  </a:schemeClr>
                </a:solidFill>
                <a:effectLst>
                  <a:outerShdw blurRad="38100" dist="38100" dir="2700000" algn="tl">
                    <a:srgbClr val="000000">
                      <a:alpha val="43137"/>
                    </a:srgbClr>
                  </a:outerShdw>
                </a:effectLst>
              </a:rPr>
              <a:t>Example 21.4.  Infinite Line of Charge</a:t>
            </a:r>
            <a:endParaRPr lang="zh-TW" altLang="en-US" b="1" dirty="0">
              <a:solidFill>
                <a:schemeClr val="bg1">
                  <a:lumMod val="95000"/>
                </a:schemeClr>
              </a:solidFill>
              <a:effectLst>
                <a:outerShdw blurRad="38100" dist="38100" dir="2700000" algn="tl">
                  <a:srgbClr val="000000">
                    <a:alpha val="43137"/>
                  </a:srgbClr>
                </a:outerShdw>
              </a:effectLst>
            </a:endParaRPr>
          </a:p>
        </p:txBody>
      </p:sp>
      <p:sp>
        <p:nvSpPr>
          <p:cNvPr id="9223" name="文字方塊 2"/>
          <p:cNvSpPr txBox="1">
            <a:spLocks noChangeArrowheads="1"/>
          </p:cNvSpPr>
          <p:nvPr/>
        </p:nvSpPr>
        <p:spPr bwMode="auto">
          <a:xfrm>
            <a:off x="1095375" y="1071590"/>
            <a:ext cx="10090548" cy="45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1800" b="0">
                <a:ea typeface="新細明體" pitchFamily="18" charset="-120"/>
              </a:rPr>
              <a:t>Use Gauss’ law to find the electric field of an infinite line charge carrying charge density </a:t>
            </a:r>
            <a:r>
              <a:rPr kumimoji="1" lang="en-US" altLang="zh-TW" sz="1800" b="0" i="1">
                <a:ea typeface="新細明體" pitchFamily="18" charset="-120"/>
                <a:sym typeface="Symbol" pitchFamily="18" charset="2"/>
              </a:rPr>
              <a:t></a:t>
            </a:r>
            <a:r>
              <a:rPr kumimoji="1" lang="en-US" altLang="zh-TW" sz="1800" b="0">
                <a:ea typeface="新細明體" pitchFamily="18" charset="-120"/>
                <a:sym typeface="Symbol" pitchFamily="18" charset="2"/>
              </a:rPr>
              <a:t> in C/m.</a:t>
            </a:r>
            <a:endParaRPr kumimoji="1" lang="zh-TW" altLang="en-US" sz="1800" b="0">
              <a:ea typeface="新細明體" pitchFamily="18" charset="-120"/>
            </a:endParaRPr>
          </a:p>
        </p:txBody>
      </p:sp>
      <p:graphicFrame>
        <p:nvGraphicFramePr>
          <p:cNvPr id="11" name="Object 2"/>
          <p:cNvGraphicFramePr>
            <a:graphicFrameLocks noChangeAspect="1"/>
          </p:cNvGraphicFramePr>
          <p:nvPr/>
        </p:nvGraphicFramePr>
        <p:xfrm>
          <a:off x="6542489" y="2214563"/>
          <a:ext cx="1893094" cy="398462"/>
        </p:xfrm>
        <a:graphic>
          <a:graphicData uri="http://schemas.openxmlformats.org/presentationml/2006/ole">
            <mc:AlternateContent xmlns:mc="http://schemas.openxmlformats.org/markup-compatibility/2006">
              <mc:Choice xmlns:v="urn:schemas-microsoft-com:vml" Requires="v">
                <p:oleObj name="Equation" r:id="rId2" imgW="965200" imgH="254000" progId="Equation.DSMT4">
                  <p:embed/>
                </p:oleObj>
              </mc:Choice>
              <mc:Fallback>
                <p:oleObj name="Equation" r:id="rId2" imgW="965200" imgH="254000" progId="Equation.DSMT4">
                  <p:embed/>
                  <p:pic>
                    <p:nvPicPr>
                      <p:cNvPr id="11"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489" y="2214563"/>
                        <a:ext cx="1893094"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4" name="文字方塊 5"/>
          <p:cNvSpPr txBox="1">
            <a:spLocks noChangeArrowheads="1"/>
          </p:cNvSpPr>
          <p:nvPr/>
        </p:nvSpPr>
        <p:spPr bwMode="auto">
          <a:xfrm>
            <a:off x="5828111" y="3214742"/>
            <a:ext cx="714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zh-TW" altLang="en-US" sz="1800" b="0">
                <a:ea typeface="新細明體" pitchFamily="18" charset="-120"/>
                <a:sym typeface="Symbol" pitchFamily="18" charset="2"/>
              </a:rPr>
              <a:t></a:t>
            </a:r>
            <a:endParaRPr kumimoji="1" lang="zh-TW" altLang="en-US" sz="1800" b="0">
              <a:ea typeface="新細明體" pitchFamily="18" charset="-120"/>
            </a:endParaRPr>
          </a:p>
        </p:txBody>
      </p:sp>
      <p:graphicFrame>
        <p:nvGraphicFramePr>
          <p:cNvPr id="5" name="Object 3"/>
          <p:cNvGraphicFramePr>
            <a:graphicFrameLocks noChangeAspect="1"/>
          </p:cNvGraphicFramePr>
          <p:nvPr/>
        </p:nvGraphicFramePr>
        <p:xfrm>
          <a:off x="6631782" y="3286134"/>
          <a:ext cx="1793875" cy="360363"/>
        </p:xfrm>
        <a:graphic>
          <a:graphicData uri="http://schemas.openxmlformats.org/presentationml/2006/ole">
            <mc:AlternateContent xmlns:mc="http://schemas.openxmlformats.org/markup-compatibility/2006">
              <mc:Choice xmlns:v="urn:schemas-microsoft-com:vml" Requires="v">
                <p:oleObj name="Equation" r:id="rId4" imgW="914400" imgH="228600" progId="Equation.DSMT4">
                  <p:embed/>
                </p:oleObj>
              </mc:Choice>
              <mc:Fallback>
                <p:oleObj name="Equation" r:id="rId4" imgW="914400" imgH="228600" progId="Equation.DSMT4">
                  <p:embed/>
                  <p:pic>
                    <p:nvPicPr>
                      <p:cNvPr id="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1782" y="3286134"/>
                        <a:ext cx="179387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8596347" y="3143250"/>
          <a:ext cx="797719" cy="679450"/>
        </p:xfrm>
        <a:graphic>
          <a:graphicData uri="http://schemas.openxmlformats.org/presentationml/2006/ole">
            <mc:AlternateContent xmlns:mc="http://schemas.openxmlformats.org/markup-compatibility/2006">
              <mc:Choice xmlns:v="urn:schemas-microsoft-com:vml" Requires="v">
                <p:oleObj name="Equation" r:id="rId6" imgW="406224" imgH="431613" progId="Equation.DSMT4">
                  <p:embed/>
                </p:oleObj>
              </mc:Choice>
              <mc:Fallback>
                <p:oleObj name="Equation" r:id="rId6" imgW="406224" imgH="431613" progId="Equation.DSMT4">
                  <p:embed/>
                  <p:pic>
                    <p:nvPicPr>
                      <p:cNvPr id="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6347" y="3143250"/>
                        <a:ext cx="797719"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5" name="文字方塊 8"/>
          <p:cNvSpPr txBox="1">
            <a:spLocks noChangeArrowheads="1"/>
          </p:cNvSpPr>
          <p:nvPr/>
        </p:nvSpPr>
        <p:spPr bwMode="auto">
          <a:xfrm>
            <a:off x="6185299" y="4214867"/>
            <a:ext cx="44648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zh-TW" altLang="en-US" sz="1800" b="0">
                <a:ea typeface="新細明體" pitchFamily="18" charset="-120"/>
                <a:sym typeface="Symbol" pitchFamily="18" charset="2"/>
              </a:rPr>
              <a:t></a:t>
            </a:r>
            <a:endParaRPr kumimoji="1" lang="zh-TW" altLang="en-US" sz="1800" b="0">
              <a:ea typeface="新細明體" pitchFamily="18" charset="-120"/>
            </a:endParaRPr>
          </a:p>
        </p:txBody>
      </p:sp>
      <p:graphicFrame>
        <p:nvGraphicFramePr>
          <p:cNvPr id="12" name="Object 6"/>
          <p:cNvGraphicFramePr>
            <a:graphicFrameLocks noChangeAspect="1"/>
          </p:cNvGraphicFramePr>
          <p:nvPr/>
        </p:nvGraphicFramePr>
        <p:xfrm>
          <a:off x="6988971" y="4071938"/>
          <a:ext cx="1621235" cy="677862"/>
        </p:xfrm>
        <a:graphic>
          <a:graphicData uri="http://schemas.openxmlformats.org/presentationml/2006/ole">
            <mc:AlternateContent xmlns:mc="http://schemas.openxmlformats.org/markup-compatibility/2006">
              <mc:Choice xmlns:v="urn:schemas-microsoft-com:vml" Requires="v">
                <p:oleObj name="Equation" r:id="rId8" imgW="825500" imgH="431800" progId="Equation.DSMT4">
                  <p:embed/>
                </p:oleObj>
              </mc:Choice>
              <mc:Fallback>
                <p:oleObj name="Equation" r:id="rId8" imgW="825500" imgH="431800" progId="Equation.DSMT4">
                  <p:embed/>
                  <p:pic>
                    <p:nvPicPr>
                      <p:cNvPr id="12"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8971" y="4071938"/>
                        <a:ext cx="1621235" cy="67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7" name="文字方塊 16"/>
          <p:cNvSpPr txBox="1">
            <a:spLocks noChangeArrowheads="1"/>
          </p:cNvSpPr>
          <p:nvPr/>
        </p:nvSpPr>
        <p:spPr bwMode="auto">
          <a:xfrm>
            <a:off x="9042832" y="4143375"/>
            <a:ext cx="196453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ea typeface="新細明體" pitchFamily="18" charset="-120"/>
              </a:rPr>
              <a:t>c.f.  Eg. 20.7</a:t>
            </a:r>
            <a:endParaRPr kumimoji="1" lang="zh-TW" altLang="en-US" sz="1800" b="0">
              <a:ea typeface="新細明體" pitchFamily="18" charset="-120"/>
            </a:endParaRPr>
          </a:p>
        </p:txBody>
      </p:sp>
      <p:sp>
        <p:nvSpPr>
          <p:cNvPr id="9229" name="文字方塊 18"/>
          <p:cNvSpPr txBox="1">
            <a:spLocks noChangeArrowheads="1"/>
          </p:cNvSpPr>
          <p:nvPr/>
        </p:nvSpPr>
        <p:spPr bwMode="auto">
          <a:xfrm>
            <a:off x="6274628" y="5429250"/>
            <a:ext cx="455414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ea typeface="新細明體" pitchFamily="18" charset="-120"/>
              </a:rPr>
              <a:t>True outside arbitrary radial </a:t>
            </a:r>
            <a:r>
              <a:rPr kumimoji="1" lang="en-US" altLang="zh-TW" sz="1800" b="0" i="1">
                <a:ea typeface="新細明體" pitchFamily="18" charset="-120"/>
                <a:sym typeface="Symbol" pitchFamily="18" charset="2"/>
              </a:rPr>
              <a:t></a:t>
            </a:r>
            <a:r>
              <a:rPr kumimoji="1" lang="en-US" altLang="zh-TW" sz="1800" b="0">
                <a:ea typeface="新細明體" pitchFamily="18" charset="-120"/>
                <a:sym typeface="Symbol" pitchFamily="18" charset="2"/>
              </a:rPr>
              <a:t>(</a:t>
            </a:r>
            <a:r>
              <a:rPr kumimoji="1" lang="en-US" altLang="zh-TW" sz="1800" b="0" i="1">
                <a:ea typeface="新細明體" pitchFamily="18" charset="-120"/>
                <a:sym typeface="Symbol" pitchFamily="18" charset="2"/>
              </a:rPr>
              <a:t>r</a:t>
            </a:r>
            <a:r>
              <a:rPr kumimoji="1" lang="en-US" altLang="zh-TW" sz="1800" b="0" baseline="-25000">
                <a:ea typeface="新細明體" pitchFamily="18" charset="-120"/>
                <a:sym typeface="Symbol" pitchFamily="18" charset="2"/>
              </a:rPr>
              <a:t></a:t>
            </a:r>
            <a:r>
              <a:rPr kumimoji="1" lang="en-US" altLang="zh-TW" sz="1800" b="0">
                <a:ea typeface="新細明體" pitchFamily="18" charset="-120"/>
                <a:sym typeface="Symbol" pitchFamily="18" charset="2"/>
              </a:rPr>
              <a:t>)</a:t>
            </a:r>
            <a:r>
              <a:rPr kumimoji="1" lang="en-US" altLang="zh-TW" sz="1800" b="0">
                <a:ea typeface="新細明體" pitchFamily="18" charset="-120"/>
              </a:rPr>
              <a:t>.</a:t>
            </a:r>
            <a:endParaRPr kumimoji="1" lang="zh-TW" altLang="en-US" sz="1800" b="0">
              <a:ea typeface="新細明體" pitchFamily="18" charset="-120"/>
            </a:endParaRPr>
          </a:p>
        </p:txBody>
      </p:sp>
      <p:cxnSp>
        <p:nvCxnSpPr>
          <p:cNvPr id="9230" name="直線單箭頭接點 19"/>
          <p:cNvCxnSpPr>
            <a:cxnSpLocks noChangeShapeType="1"/>
          </p:cNvCxnSpPr>
          <p:nvPr/>
        </p:nvCxnSpPr>
        <p:spPr bwMode="auto">
          <a:xfrm rot="16200000" flipV="1">
            <a:off x="8006988" y="4929188"/>
            <a:ext cx="642937" cy="357188"/>
          </a:xfrm>
          <a:prstGeom prst="straightConnector1">
            <a:avLst/>
          </a:prstGeom>
          <a:noFill/>
          <a:ln w="50800" algn="ctr">
            <a:solidFill>
              <a:srgbClr val="00B050">
                <a:alpha val="61960"/>
              </a:srgbClr>
            </a:solidFill>
            <a:round/>
            <a:headEnd/>
            <a:tailEnd type="arrow" w="med" len="med"/>
          </a:ln>
          <a:extLst>
            <a:ext uri="{909E8E84-426E-40DD-AFC4-6F175D3DCCD1}">
              <a14:hiddenFill xmlns:a14="http://schemas.microsoft.com/office/drawing/2010/main">
                <a:noFill/>
              </a14:hiddenFill>
            </a:ext>
          </a:extLst>
        </p:spPr>
      </p:cxnSp>
      <p:pic>
        <p:nvPicPr>
          <p:cNvPr id="9231"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6081" y="2214617"/>
            <a:ext cx="45243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字方塊 15"/>
          <p:cNvSpPr txBox="1">
            <a:spLocks noChangeArrowheads="1"/>
          </p:cNvSpPr>
          <p:nvPr/>
        </p:nvSpPr>
        <p:spPr bwMode="auto">
          <a:xfrm>
            <a:off x="8953501" y="2214617"/>
            <a:ext cx="187523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ea typeface="新細明體" pitchFamily="18" charset="-120"/>
              </a:rPr>
              <a:t>(radial field)</a:t>
            </a:r>
            <a:endParaRPr kumimoji="1" lang="zh-TW" altLang="en-US" sz="1800" b="0">
              <a:ea typeface="新細明體" pitchFamily="18" charset="-120"/>
            </a:endParaRPr>
          </a:p>
        </p:txBody>
      </p:sp>
      <p:sp>
        <p:nvSpPr>
          <p:cNvPr id="17" name="文字方塊 16"/>
          <p:cNvSpPr txBox="1">
            <a:spLocks noChangeArrowheads="1"/>
          </p:cNvSpPr>
          <p:nvPr/>
        </p:nvSpPr>
        <p:spPr bwMode="auto">
          <a:xfrm>
            <a:off x="6185298" y="2714625"/>
            <a:ext cx="2500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ea typeface="新細明體" pitchFamily="18" charset="-120"/>
              </a:rPr>
              <a:t>No flux thru ends</a:t>
            </a:r>
            <a:endParaRPr kumimoji="1" lang="zh-TW" altLang="en-US" sz="1800" b="0">
              <a:ea typeface="新細明體" pitchFamily="18" charset="-120"/>
            </a:endParaRPr>
          </a:p>
        </p:txBody>
      </p:sp>
      <p:cxnSp>
        <p:nvCxnSpPr>
          <p:cNvPr id="18" name="直線單箭頭接點 19"/>
          <p:cNvCxnSpPr>
            <a:cxnSpLocks noChangeShapeType="1"/>
            <a:stCxn id="17" idx="1"/>
          </p:cNvCxnSpPr>
          <p:nvPr/>
        </p:nvCxnSpPr>
        <p:spPr bwMode="auto">
          <a:xfrm rot="10800000" flipV="1">
            <a:off x="4042176" y="2898829"/>
            <a:ext cx="2143125" cy="60325"/>
          </a:xfrm>
          <a:prstGeom prst="straightConnector1">
            <a:avLst/>
          </a:prstGeom>
          <a:noFill/>
          <a:ln w="50800" algn="ctr">
            <a:solidFill>
              <a:srgbClr val="00B050">
                <a:alpha val="61960"/>
              </a:srgbClr>
            </a:solidFill>
            <a:round/>
            <a:headEnd/>
            <a:tailEnd type="arrow" w="med" len="med"/>
          </a:ln>
          <a:extLst>
            <a:ext uri="{909E8E84-426E-40DD-AFC4-6F175D3DCCD1}">
              <a14:hiddenFill xmlns:a14="http://schemas.microsoft.com/office/drawing/2010/main">
                <a:noFill/>
              </a14:hiddenFill>
            </a:ext>
          </a:extLst>
        </p:spPr>
      </p:cxnSp>
      <p:pic>
        <p:nvPicPr>
          <p:cNvPr id="9232"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6783" y="4214813"/>
            <a:ext cx="4679156"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animEffect transition="in" filter="box(in)">
                                      <p:cBhvr>
                                        <p:cTn id="7" dur="500"/>
                                        <p:tgtEl>
                                          <p:spTgt spid="92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9231"/>
                                        </p:tgtEl>
                                        <p:attrNameLst>
                                          <p:attrName>style.visibility</p:attrName>
                                        </p:attrNameLst>
                                      </p:cBhvr>
                                      <p:to>
                                        <p:strVal val="visible"/>
                                      </p:to>
                                    </p:set>
                                    <p:animEffect transition="in" filter="box(in)">
                                      <p:cBhvr>
                                        <p:cTn id="12" dur="500"/>
                                        <p:tgtEl>
                                          <p:spTgt spid="92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ox(in)">
                                      <p:cBhvr>
                                        <p:cTn id="20" dur="500"/>
                                        <p:tgtEl>
                                          <p:spTgt spid="1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ox(in)">
                                      <p:cBhvr>
                                        <p:cTn id="25" dur="500"/>
                                        <p:tgtEl>
                                          <p:spTgt spid="17"/>
                                        </p:tgtEl>
                                      </p:cBhvr>
                                    </p:animEffect>
                                  </p:childTnLst>
                                </p:cTn>
                              </p:par>
                              <p:par>
                                <p:cTn id="26" presetID="4" presetClass="entr" presetSubtype="16"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ox(in)">
                                      <p:cBhvr>
                                        <p:cTn id="28" dur="500"/>
                                        <p:tgtEl>
                                          <p:spTgt spid="1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9224"/>
                                        </p:tgtEl>
                                        <p:attrNameLst>
                                          <p:attrName>style.visibility</p:attrName>
                                        </p:attrNameLst>
                                      </p:cBhvr>
                                      <p:to>
                                        <p:strVal val="visible"/>
                                      </p:to>
                                    </p:set>
                                    <p:animEffect transition="in" filter="box(in)">
                                      <p:cBhvr>
                                        <p:cTn id="33" dur="500"/>
                                        <p:tgtEl>
                                          <p:spTgt spid="9224"/>
                                        </p:tgtEl>
                                      </p:cBhvr>
                                    </p:animEffect>
                                  </p:childTnLst>
                                </p:cTn>
                              </p:par>
                              <p:par>
                                <p:cTn id="34" presetID="4" presetClass="entr" presetSubtype="16"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ox(in)">
                                      <p:cBhvr>
                                        <p:cTn id="36" dur="500"/>
                                        <p:tgtEl>
                                          <p:spTgt spid="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in)">
                                      <p:cBhvr>
                                        <p:cTn id="41" dur="500"/>
                                        <p:tgtEl>
                                          <p:spTgt spid="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16"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ox(in)">
                                      <p:cBhvr>
                                        <p:cTn id="46" dur="500"/>
                                        <p:tgtEl>
                                          <p:spTgt spid="12"/>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9225"/>
                                        </p:tgtEl>
                                        <p:attrNameLst>
                                          <p:attrName>style.visibility</p:attrName>
                                        </p:attrNameLst>
                                      </p:cBhvr>
                                      <p:to>
                                        <p:strVal val="visible"/>
                                      </p:to>
                                    </p:set>
                                    <p:animEffect transition="in" filter="box(in)">
                                      <p:cBhvr>
                                        <p:cTn id="49" dur="500"/>
                                        <p:tgtEl>
                                          <p:spTgt spid="9225"/>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9227"/>
                                        </p:tgtEl>
                                        <p:attrNameLst>
                                          <p:attrName>style.visibility</p:attrName>
                                        </p:attrNameLst>
                                      </p:cBhvr>
                                      <p:to>
                                        <p:strVal val="visible"/>
                                      </p:to>
                                    </p:set>
                                    <p:animEffect transition="in" filter="box(in)">
                                      <p:cBhvr>
                                        <p:cTn id="52" dur="500"/>
                                        <p:tgtEl>
                                          <p:spTgt spid="922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9230"/>
                                        </p:tgtEl>
                                        <p:attrNameLst>
                                          <p:attrName>style.visibility</p:attrName>
                                        </p:attrNameLst>
                                      </p:cBhvr>
                                      <p:to>
                                        <p:strVal val="visible"/>
                                      </p:to>
                                    </p:set>
                                    <p:animEffect transition="in" filter="box(in)">
                                      <p:cBhvr>
                                        <p:cTn id="57" dur="500"/>
                                        <p:tgtEl>
                                          <p:spTgt spid="9230"/>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9229"/>
                                        </p:tgtEl>
                                        <p:attrNameLst>
                                          <p:attrName>style.visibility</p:attrName>
                                        </p:attrNameLst>
                                      </p:cBhvr>
                                      <p:to>
                                        <p:strVal val="visible"/>
                                      </p:to>
                                    </p:set>
                                    <p:animEffect transition="in" filter="box(in)">
                                      <p:cBhvr>
                                        <p:cTn id="60" dur="500"/>
                                        <p:tgtEl>
                                          <p:spTgt spid="9229"/>
                                        </p:tgtEl>
                                      </p:cBhvr>
                                    </p:animEffect>
                                  </p:childTnLst>
                                </p:cTn>
                              </p:par>
                              <p:par>
                                <p:cTn id="61" presetID="4" presetClass="entr" presetSubtype="16" fill="hold" nodeType="withEffect">
                                  <p:stCondLst>
                                    <p:cond delay="0"/>
                                  </p:stCondLst>
                                  <p:childTnLst>
                                    <p:set>
                                      <p:cBhvr>
                                        <p:cTn id="62" dur="1" fill="hold">
                                          <p:stCondLst>
                                            <p:cond delay="0"/>
                                          </p:stCondLst>
                                        </p:cTn>
                                        <p:tgtEl>
                                          <p:spTgt spid="9232"/>
                                        </p:tgtEl>
                                        <p:attrNameLst>
                                          <p:attrName>style.visibility</p:attrName>
                                        </p:attrNameLst>
                                      </p:cBhvr>
                                      <p:to>
                                        <p:strVal val="visible"/>
                                      </p:to>
                                    </p:set>
                                    <p:animEffect transition="in" filter="box(in)">
                                      <p:cBhvr>
                                        <p:cTn id="63" dur="500"/>
                                        <p:tgtEl>
                                          <p:spTgt spid="9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p:bldP spid="9224" grpId="0"/>
      <p:bldP spid="9225" grpId="0"/>
      <p:bldP spid="9227" grpId="0"/>
      <p:bldP spid="9229" grpId="0"/>
      <p:bldP spid="16" grpId="0"/>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3978" name="Object 10"/>
          <p:cNvGraphicFramePr>
            <a:graphicFrameLocks noChangeAspect="1"/>
          </p:cNvGraphicFramePr>
          <p:nvPr/>
        </p:nvGraphicFramePr>
        <p:xfrm>
          <a:off x="7810500" y="3773488"/>
          <a:ext cx="4000500" cy="3084512"/>
        </p:xfrm>
        <a:graphic>
          <a:graphicData uri="http://schemas.openxmlformats.org/presentationml/2006/ole">
            <mc:AlternateContent xmlns:mc="http://schemas.openxmlformats.org/markup-compatibility/2006">
              <mc:Choice xmlns:v="urn:schemas-microsoft-com:vml" Requires="v">
                <p:oleObj name="Photo Editor Photo" r:id="rId2" imgW="7497221" imgH="7228571" progId="MSPhotoEd.3">
                  <p:embed/>
                </p:oleObj>
              </mc:Choice>
              <mc:Fallback>
                <p:oleObj name="Photo Editor Photo" r:id="rId2" imgW="7497221" imgH="7228571" progId="MSPhotoEd.3">
                  <p:embed/>
                  <p:pic>
                    <p:nvPicPr>
                      <p:cNvPr id="83978"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0" y="3773488"/>
                        <a:ext cx="4000500" cy="308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9" name="Object 11"/>
          <p:cNvGraphicFramePr>
            <a:graphicFrameLocks noChangeAspect="1"/>
          </p:cNvGraphicFramePr>
          <p:nvPr/>
        </p:nvGraphicFramePr>
        <p:xfrm>
          <a:off x="381000" y="4697467"/>
          <a:ext cx="3238500" cy="2160587"/>
        </p:xfrm>
        <a:graphic>
          <a:graphicData uri="http://schemas.openxmlformats.org/presentationml/2006/ole">
            <mc:AlternateContent xmlns:mc="http://schemas.openxmlformats.org/markup-compatibility/2006">
              <mc:Choice xmlns:v="urn:schemas-microsoft-com:vml" Requires="v">
                <p:oleObj name="Photo Editor Photo" r:id="rId4" imgW="9523810" imgH="7942857" progId="MSPhotoEd.3">
                  <p:embed/>
                </p:oleObj>
              </mc:Choice>
              <mc:Fallback>
                <p:oleObj name="Photo Editor Photo" r:id="rId4" imgW="9523810" imgH="7942857" progId="MSPhotoEd.3">
                  <p:embed/>
                  <p:pic>
                    <p:nvPicPr>
                      <p:cNvPr id="83979"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697467"/>
                        <a:ext cx="3238500"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756" name="Rectangle 2"/>
          <p:cNvSpPr>
            <a:spLocks noGrp="1" noChangeArrowheads="1"/>
          </p:cNvSpPr>
          <p:nvPr>
            <p:ph type="title"/>
          </p:nvPr>
        </p:nvSpPr>
        <p:spPr>
          <a:xfrm>
            <a:off x="609600" y="258846"/>
            <a:ext cx="10915650" cy="990600"/>
          </a:xfrm>
          <a:solidFill>
            <a:schemeClr val="accent1">
              <a:lumMod val="75000"/>
            </a:schemeClr>
          </a:solidFill>
        </p:spPr>
        <p:txBody>
          <a:bodyPr vert="horz" lIns="91440" tIns="45720" rIns="91440" bIns="45720" rtlCol="0" anchor="ctr">
            <a:noAutofit/>
          </a:bodyPr>
          <a:lstStyle/>
          <a:p>
            <a:pPr algn="ctr"/>
            <a:r>
              <a:rPr lang="en-US" altLang="en-US" sz="3600" b="1" dirty="0">
                <a:solidFill>
                  <a:schemeClr val="bg1">
                    <a:lumMod val="95000"/>
                  </a:schemeClr>
                </a:solidFill>
                <a:effectLst>
                  <a:outerShdw blurRad="38100" dist="38100" dir="2700000" algn="tl">
                    <a:srgbClr val="000000">
                      <a:alpha val="43137"/>
                    </a:srgbClr>
                  </a:outerShdw>
                </a:effectLst>
              </a:rPr>
              <a:t>Electric Field of a Nonconducting</a:t>
            </a:r>
            <a:br>
              <a:rPr lang="en-US" altLang="en-US" sz="3600" b="1" dirty="0">
                <a:solidFill>
                  <a:schemeClr val="bg1">
                    <a:lumMod val="95000"/>
                  </a:schemeClr>
                </a:solidFill>
                <a:effectLst>
                  <a:outerShdw blurRad="38100" dist="38100" dir="2700000" algn="tl">
                    <a:srgbClr val="000000">
                      <a:alpha val="43137"/>
                    </a:srgbClr>
                  </a:outerShdw>
                </a:effectLst>
              </a:rPr>
            </a:br>
            <a:r>
              <a:rPr lang="en-US" altLang="en-US" sz="3600" b="1" dirty="0">
                <a:solidFill>
                  <a:schemeClr val="bg1">
                    <a:lumMod val="95000"/>
                  </a:schemeClr>
                </a:solidFill>
                <a:effectLst>
                  <a:outerShdw blurRad="38100" dist="38100" dir="2700000" algn="tl">
                    <a:srgbClr val="000000">
                      <a:alpha val="43137"/>
                    </a:srgbClr>
                  </a:outerShdw>
                </a:effectLst>
              </a:rPr>
              <a:t>Plane Sheet of Charge</a:t>
            </a:r>
          </a:p>
        </p:txBody>
      </p:sp>
      <p:sp>
        <p:nvSpPr>
          <p:cNvPr id="83971" name="Rectangle 3"/>
          <p:cNvSpPr>
            <a:spLocks noGrp="1" noChangeArrowheads="1"/>
          </p:cNvSpPr>
          <p:nvPr>
            <p:ph type="body" sz="half" idx="1"/>
          </p:nvPr>
        </p:nvSpPr>
        <p:spPr>
          <a:xfrm>
            <a:off x="762000" y="1600200"/>
            <a:ext cx="10763250" cy="4953000"/>
          </a:xfrm>
        </p:spPr>
        <p:txBody>
          <a:bodyPr/>
          <a:lstStyle/>
          <a:p>
            <a:pPr eaLnBrk="1" hangingPunct="1">
              <a:lnSpc>
                <a:spcPct val="90000"/>
              </a:lnSpc>
            </a:pPr>
            <a:r>
              <a:rPr lang="en-US" altLang="en-US"/>
              <a:t>The </a:t>
            </a:r>
            <a:r>
              <a:rPr lang="en-US" altLang="en-US">
                <a:solidFill>
                  <a:schemeClr val="hlink"/>
                </a:solidFill>
                <a:cs typeface="Tahoma" pitchFamily="34" charset="0"/>
              </a:rPr>
              <a:t>uniform</a:t>
            </a:r>
            <a:r>
              <a:rPr lang="en-US" altLang="en-US"/>
              <a:t> field must be </a:t>
            </a:r>
            <a:r>
              <a:rPr lang="en-US" altLang="en-US">
                <a:solidFill>
                  <a:schemeClr val="hlink"/>
                </a:solidFill>
              </a:rPr>
              <a:t>perpendicular</a:t>
            </a:r>
            <a:r>
              <a:rPr lang="en-US" altLang="en-US"/>
              <a:t> to the sheet and directed either toward or away from the sheet</a:t>
            </a:r>
          </a:p>
          <a:p>
            <a:pPr eaLnBrk="1" hangingPunct="1">
              <a:lnSpc>
                <a:spcPct val="90000"/>
              </a:lnSpc>
              <a:buFontTx/>
              <a:buNone/>
            </a:pPr>
            <a:endParaRPr lang="en-US" altLang="en-US"/>
          </a:p>
          <a:p>
            <a:pPr eaLnBrk="1" hangingPunct="1">
              <a:lnSpc>
                <a:spcPct val="90000"/>
              </a:lnSpc>
            </a:pPr>
            <a:r>
              <a:rPr lang="en-US" altLang="en-US"/>
              <a:t>Use a </a:t>
            </a:r>
            <a:r>
              <a:rPr lang="en-US" altLang="en-US">
                <a:solidFill>
                  <a:schemeClr val="hlink"/>
                </a:solidFill>
              </a:rPr>
              <a:t>cylindrical</a:t>
            </a:r>
            <a:r>
              <a:rPr lang="en-US" altLang="en-US"/>
              <a:t> Gaussian surface</a:t>
            </a:r>
          </a:p>
          <a:p>
            <a:pPr eaLnBrk="1" hangingPunct="1">
              <a:lnSpc>
                <a:spcPct val="90000"/>
              </a:lnSpc>
              <a:buFontTx/>
              <a:buNone/>
            </a:pPr>
            <a:endParaRPr lang="en-US" altLang="en-US"/>
          </a:p>
          <a:p>
            <a:pPr eaLnBrk="1" hangingPunct="1">
              <a:lnSpc>
                <a:spcPct val="90000"/>
              </a:lnSpc>
            </a:pPr>
            <a:r>
              <a:rPr lang="en-US" altLang="en-US"/>
              <a:t>The flux through the ends is EA and there is no field through the curved part of the surface</a:t>
            </a:r>
          </a:p>
          <a:p>
            <a:pPr eaLnBrk="1" hangingPunct="1">
              <a:lnSpc>
                <a:spcPct val="90000"/>
              </a:lnSpc>
              <a:buFontTx/>
              <a:buNone/>
            </a:pPr>
            <a:endParaRPr lang="en-US" altLang="en-US"/>
          </a:p>
          <a:p>
            <a:pPr eaLnBrk="1" hangingPunct="1">
              <a:lnSpc>
                <a:spcPct val="90000"/>
              </a:lnSpc>
            </a:pPr>
            <a:r>
              <a:rPr lang="en-US" altLang="en-US"/>
              <a:t>Surface </a:t>
            </a:r>
            <a:r>
              <a:rPr lang="en-US" altLang="en-US">
                <a:solidFill>
                  <a:srgbClr val="FF0000"/>
                </a:solidFill>
              </a:rPr>
              <a:t>charge density</a:t>
            </a:r>
            <a:r>
              <a:rPr lang="en-US" altLang="en-US"/>
              <a:t> </a:t>
            </a:r>
            <a:r>
              <a:rPr lang="el-GR" altLang="en-US">
                <a:cs typeface="Arial" pitchFamily="34" charset="0"/>
              </a:rPr>
              <a:t>σ</a:t>
            </a:r>
            <a:r>
              <a:rPr lang="en-US" altLang="en-US">
                <a:cs typeface="Arial" pitchFamily="34" charset="0"/>
              </a:rPr>
              <a:t> = Q / A</a:t>
            </a:r>
            <a:endParaRPr lang="el-GR" altLang="en-US">
              <a:cs typeface="Arial" pitchFamily="34" charset="0"/>
            </a:endParaRPr>
          </a:p>
        </p:txBody>
      </p:sp>
      <p:graphicFrame>
        <p:nvGraphicFramePr>
          <p:cNvPr id="83973" name="Object 5"/>
          <p:cNvGraphicFramePr>
            <a:graphicFrameLocks noChangeAspect="1"/>
          </p:cNvGraphicFramePr>
          <p:nvPr/>
        </p:nvGraphicFramePr>
        <p:xfrm>
          <a:off x="6667500" y="5638854"/>
          <a:ext cx="1524000" cy="963613"/>
        </p:xfrm>
        <a:graphic>
          <a:graphicData uri="http://schemas.openxmlformats.org/presentationml/2006/ole">
            <mc:AlternateContent xmlns:mc="http://schemas.openxmlformats.org/markup-compatibility/2006">
              <mc:Choice xmlns:v="urn:schemas-microsoft-com:vml" Requires="v">
                <p:oleObj name="Equation" r:id="rId6" imgW="419218" imgH="304755" progId="Equation.3">
                  <p:embed/>
                </p:oleObj>
              </mc:Choice>
              <mc:Fallback>
                <p:oleObj name="Equation" r:id="rId6" imgW="419218" imgH="304755" progId="Equation.3">
                  <p:embed/>
                  <p:pic>
                    <p:nvPicPr>
                      <p:cNvPr id="8397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7500" y="5638854"/>
                        <a:ext cx="15240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0" name="Object 12"/>
          <p:cNvGraphicFramePr>
            <a:graphicFrameLocks noChangeAspect="1"/>
          </p:cNvGraphicFramePr>
          <p:nvPr/>
        </p:nvGraphicFramePr>
        <p:xfrm>
          <a:off x="4857750" y="4724454"/>
          <a:ext cx="1595438" cy="963613"/>
        </p:xfrm>
        <a:graphic>
          <a:graphicData uri="http://schemas.openxmlformats.org/presentationml/2006/ole">
            <mc:AlternateContent xmlns:mc="http://schemas.openxmlformats.org/markup-compatibility/2006">
              <mc:Choice xmlns:v="urn:schemas-microsoft-com:vml" Requires="v">
                <p:oleObj name="Equation" r:id="rId8" imgW="447562" imgH="304755" progId="Equation.3">
                  <p:embed/>
                </p:oleObj>
              </mc:Choice>
              <mc:Fallback>
                <p:oleObj name="Equation" r:id="rId8" imgW="447562" imgH="304755" progId="Equation.3">
                  <p:embed/>
                  <p:pic>
                    <p:nvPicPr>
                      <p:cNvPr id="8398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7750" y="4724454"/>
                        <a:ext cx="1595438"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1" name="Object 13"/>
          <p:cNvGraphicFramePr>
            <a:graphicFrameLocks noChangeAspect="1"/>
          </p:cNvGraphicFramePr>
          <p:nvPr/>
        </p:nvGraphicFramePr>
        <p:xfrm>
          <a:off x="3714750" y="5715054"/>
          <a:ext cx="2375298" cy="963613"/>
        </p:xfrm>
        <a:graphic>
          <a:graphicData uri="http://schemas.openxmlformats.org/presentationml/2006/ole">
            <mc:AlternateContent xmlns:mc="http://schemas.openxmlformats.org/markup-compatibility/2006">
              <mc:Choice xmlns:v="urn:schemas-microsoft-com:vml" Requires="v">
                <p:oleObj name="Equation" r:id="rId10" imgW="723981" imgH="304755" progId="Equation.3">
                  <p:embed/>
                </p:oleObj>
              </mc:Choice>
              <mc:Fallback>
                <p:oleObj name="Equation" r:id="rId10" imgW="723981" imgH="304755" progId="Equation.3">
                  <p:embed/>
                  <p:pic>
                    <p:nvPicPr>
                      <p:cNvPr id="83981"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4750" y="5715054"/>
                        <a:ext cx="2375298"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82" name="Rectangle 14"/>
          <p:cNvSpPr>
            <a:spLocks noChangeArrowheads="1"/>
          </p:cNvSpPr>
          <p:nvPr/>
        </p:nvSpPr>
        <p:spPr bwMode="auto">
          <a:xfrm>
            <a:off x="6477000" y="5638800"/>
            <a:ext cx="2000250" cy="9906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39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9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39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39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8397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9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P spid="83982"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31079" name="Object 7"/>
          <p:cNvGraphicFramePr>
            <a:graphicFrameLocks noChangeAspect="1"/>
          </p:cNvGraphicFramePr>
          <p:nvPr/>
        </p:nvGraphicFramePr>
        <p:xfrm>
          <a:off x="6953250" y="4113267"/>
          <a:ext cx="4857750" cy="2744787"/>
        </p:xfrm>
        <a:graphic>
          <a:graphicData uri="http://schemas.openxmlformats.org/presentationml/2006/ole">
            <mc:AlternateContent xmlns:mc="http://schemas.openxmlformats.org/markup-compatibility/2006">
              <mc:Choice xmlns:v="urn:schemas-microsoft-com:vml" Requires="v">
                <p:oleObj name="Photo Editor Photo" r:id="rId2" imgW="9523810" imgH="6725589" progId="MSPhotoEd.3">
                  <p:embed/>
                </p:oleObj>
              </mc:Choice>
              <mc:Fallback>
                <p:oleObj name="Photo Editor Photo" r:id="rId2" imgW="9523810" imgH="6725589" progId="MSPhotoEd.3">
                  <p:embed/>
                  <p:pic>
                    <p:nvPicPr>
                      <p:cNvPr id="131079"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0" y="4113267"/>
                        <a:ext cx="4857750" cy="274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79" name="Rectangle 2"/>
          <p:cNvSpPr>
            <a:spLocks noGrp="1" noChangeArrowheads="1"/>
          </p:cNvSpPr>
          <p:nvPr>
            <p:ph type="title"/>
          </p:nvPr>
        </p:nvSpPr>
        <p:spPr>
          <a:xfrm>
            <a:off x="609600" y="274638"/>
            <a:ext cx="10947991" cy="671660"/>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Parallel Plate Capacitor</a:t>
            </a:r>
          </a:p>
        </p:txBody>
      </p:sp>
      <p:sp>
        <p:nvSpPr>
          <p:cNvPr id="131075" name="Rectangle 3"/>
          <p:cNvSpPr>
            <a:spLocks noGrp="1" noChangeArrowheads="1"/>
          </p:cNvSpPr>
          <p:nvPr>
            <p:ph type="body" sz="half" idx="1"/>
          </p:nvPr>
        </p:nvSpPr>
        <p:spPr>
          <a:xfrm>
            <a:off x="952500" y="1447800"/>
            <a:ext cx="10382250" cy="4800600"/>
          </a:xfrm>
        </p:spPr>
        <p:txBody>
          <a:bodyPr/>
          <a:lstStyle/>
          <a:p>
            <a:pPr eaLnBrk="1" hangingPunct="1"/>
            <a:r>
              <a:rPr lang="en-US" altLang="en-US"/>
              <a:t>The device consists of plates of </a:t>
            </a:r>
            <a:r>
              <a:rPr lang="en-US" altLang="en-US">
                <a:solidFill>
                  <a:schemeClr val="hlink"/>
                </a:solidFill>
              </a:rPr>
              <a:t>equal</a:t>
            </a:r>
            <a:r>
              <a:rPr lang="en-US" altLang="en-US"/>
              <a:t> positive and negative charge</a:t>
            </a:r>
          </a:p>
          <a:p>
            <a:pPr eaLnBrk="1" hangingPunct="1">
              <a:buFontTx/>
              <a:buNone/>
            </a:pPr>
            <a:endParaRPr lang="en-US" altLang="en-US"/>
          </a:p>
          <a:p>
            <a:pPr eaLnBrk="1" hangingPunct="1"/>
            <a:r>
              <a:rPr lang="en-US" altLang="en-US"/>
              <a:t>The total electric field </a:t>
            </a:r>
            <a:r>
              <a:rPr lang="en-US" altLang="en-US">
                <a:solidFill>
                  <a:schemeClr val="hlink"/>
                </a:solidFill>
              </a:rPr>
              <a:t>between</a:t>
            </a:r>
            <a:r>
              <a:rPr lang="en-US" altLang="en-US"/>
              <a:t> the plates is given by</a:t>
            </a:r>
          </a:p>
          <a:p>
            <a:pPr eaLnBrk="1" hangingPunct="1">
              <a:buFontTx/>
              <a:buNone/>
            </a:pPr>
            <a:endParaRPr lang="en-US" altLang="en-US"/>
          </a:p>
          <a:p>
            <a:pPr eaLnBrk="1" hangingPunct="1">
              <a:buFontTx/>
              <a:buNone/>
            </a:pPr>
            <a:endParaRPr lang="en-US" altLang="en-US"/>
          </a:p>
          <a:p>
            <a:pPr eaLnBrk="1" hangingPunct="1">
              <a:buFontTx/>
              <a:buNone/>
            </a:pPr>
            <a:endParaRPr lang="en-US" altLang="en-US"/>
          </a:p>
          <a:p>
            <a:pPr eaLnBrk="1" hangingPunct="1"/>
            <a:r>
              <a:rPr lang="en-US" altLang="en-US"/>
              <a:t>The field </a:t>
            </a:r>
            <a:r>
              <a:rPr lang="en-US" altLang="en-US">
                <a:solidFill>
                  <a:schemeClr val="hlink"/>
                </a:solidFill>
              </a:rPr>
              <a:t>outside</a:t>
            </a:r>
            <a:r>
              <a:rPr lang="en-US" altLang="en-US"/>
              <a:t> the plates is zero</a:t>
            </a:r>
          </a:p>
        </p:txBody>
      </p:sp>
      <p:graphicFrame>
        <p:nvGraphicFramePr>
          <p:cNvPr id="131080" name="Object 8"/>
          <p:cNvGraphicFramePr>
            <a:graphicFrameLocks noChangeAspect="1"/>
          </p:cNvGraphicFramePr>
          <p:nvPr/>
        </p:nvGraphicFramePr>
        <p:xfrm>
          <a:off x="3714751" y="2743251"/>
          <a:ext cx="1843485" cy="963613"/>
        </p:xfrm>
        <a:graphic>
          <a:graphicData uri="http://schemas.openxmlformats.org/presentationml/2006/ole">
            <mc:AlternateContent xmlns:mc="http://schemas.openxmlformats.org/markup-compatibility/2006">
              <mc:Choice xmlns:v="urn:schemas-microsoft-com:vml" Requires="v">
                <p:oleObj name="Equation" r:id="rId4" imgW="533403" imgH="304755" progId="Equation.3">
                  <p:embed/>
                </p:oleObj>
              </mc:Choice>
              <mc:Fallback>
                <p:oleObj name="Equation" r:id="rId4" imgW="533403" imgH="304755" progId="Equation.3">
                  <p:embed/>
                  <p:pic>
                    <p:nvPicPr>
                      <p:cNvPr id="13108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1" y="2743251"/>
                        <a:ext cx="1843485"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1" name="Object 9"/>
          <p:cNvGraphicFramePr>
            <a:graphicFrameLocks noChangeAspect="1"/>
          </p:cNvGraphicFramePr>
          <p:nvPr/>
        </p:nvGraphicFramePr>
        <p:xfrm>
          <a:off x="5588001" y="2743251"/>
          <a:ext cx="922735" cy="963613"/>
        </p:xfrm>
        <a:graphic>
          <a:graphicData uri="http://schemas.openxmlformats.org/presentationml/2006/ole">
            <mc:AlternateContent xmlns:mc="http://schemas.openxmlformats.org/markup-compatibility/2006">
              <mc:Choice xmlns:v="urn:schemas-microsoft-com:vml" Requires="v">
                <p:oleObj name="Equation" r:id="rId6" imgW="209474" imgH="304755" progId="Equation.3">
                  <p:embed/>
                </p:oleObj>
              </mc:Choice>
              <mc:Fallback>
                <p:oleObj name="Equation" r:id="rId6" imgW="209474" imgH="304755" progId="Equation.3">
                  <p:embed/>
                  <p:pic>
                    <p:nvPicPr>
                      <p:cNvPr id="13108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8001" y="2743251"/>
                        <a:ext cx="922735"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82" name="Rectangle 10"/>
          <p:cNvSpPr>
            <a:spLocks noChangeArrowheads="1"/>
          </p:cNvSpPr>
          <p:nvPr/>
        </p:nvSpPr>
        <p:spPr bwMode="auto">
          <a:xfrm>
            <a:off x="10858500" y="5105400"/>
            <a:ext cx="9525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10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10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08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10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P spid="13108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Date Placeholder 3"/>
          <p:cNvSpPr>
            <a:spLocks noGrp="1"/>
          </p:cNvSpPr>
          <p:nvPr>
            <p:ph type="dt" sz="half" idx="10"/>
          </p:nvPr>
        </p:nvSpPr>
        <p:spPr/>
        <p:txBody>
          <a:bodyPr/>
          <a:lstStyle/>
          <a:p>
            <a:r>
              <a:rPr lang="en-US" altLang="en-US"/>
              <a:t>September 26, 2007</a:t>
            </a:r>
          </a:p>
        </p:txBody>
      </p:sp>
      <p:sp>
        <p:nvSpPr>
          <p:cNvPr id="403458" name="Rectangle 2"/>
          <p:cNvSpPr>
            <a:spLocks noGrp="1" noChangeArrowheads="1"/>
          </p:cNvSpPr>
          <p:nvPr>
            <p:ph type="title"/>
          </p:nvPr>
        </p:nvSpPr>
        <p:spPr>
          <a:xfrm>
            <a:off x="838200" y="348143"/>
            <a:ext cx="10401300" cy="628015"/>
          </a:xfrm>
          <a:solidFill>
            <a:schemeClr val="accent1">
              <a:lumMod val="75000"/>
            </a:schemeClr>
          </a:solidFill>
        </p:spPr>
        <p:txBody>
          <a:bodyPr vert="horz" lIns="91440" tIns="45720" rIns="91440" bIns="45720" rtlCol="0" anchor="ctr">
            <a:normAutofit fontScale="90000"/>
          </a:bodyPr>
          <a:lstStyle/>
          <a:p>
            <a:pPr algn="ctr"/>
            <a:r>
              <a:rPr lang="en-US" altLang="en-US" b="1" dirty="0">
                <a:solidFill>
                  <a:schemeClr val="bg1">
                    <a:lumMod val="95000"/>
                  </a:schemeClr>
                </a:solidFill>
                <a:effectLst>
                  <a:outerShdw blurRad="38100" dist="38100" dir="2700000" algn="tl">
                    <a:srgbClr val="000000">
                      <a:alpha val="43137"/>
                    </a:srgbClr>
                  </a:outerShdw>
                </a:effectLst>
              </a:rPr>
              <a:t>Summary</a:t>
            </a:r>
          </a:p>
        </p:txBody>
      </p:sp>
      <p:sp>
        <p:nvSpPr>
          <p:cNvPr id="403459" name="Rectangle 3"/>
          <p:cNvSpPr>
            <a:spLocks noGrp="1" noChangeArrowheads="1"/>
          </p:cNvSpPr>
          <p:nvPr>
            <p:ph type="body" idx="1"/>
          </p:nvPr>
        </p:nvSpPr>
        <p:spPr>
          <a:xfrm>
            <a:off x="990600" y="1066800"/>
            <a:ext cx="10248900" cy="2870200"/>
          </a:xfrm>
        </p:spPr>
        <p:txBody>
          <a:bodyPr>
            <a:normAutofit fontScale="92500" lnSpcReduction="20000"/>
          </a:bodyPr>
          <a:lstStyle/>
          <a:p>
            <a:pPr>
              <a:lnSpc>
                <a:spcPct val="90000"/>
              </a:lnSpc>
            </a:pPr>
            <a:r>
              <a:rPr lang="en-US" altLang="en-US" sz="1800" dirty="0"/>
              <a:t>Electric flux is the amount of electric field passing through a closed surface.</a:t>
            </a:r>
          </a:p>
          <a:p>
            <a:pPr>
              <a:lnSpc>
                <a:spcPct val="90000"/>
              </a:lnSpc>
            </a:pPr>
            <a:r>
              <a:rPr lang="en-US" altLang="en-US" sz="1800" dirty="0"/>
              <a:t>Flux is positive when electric field is outward, and negative when electric field is inward through the closed surface.</a:t>
            </a:r>
          </a:p>
          <a:p>
            <a:pPr>
              <a:lnSpc>
                <a:spcPct val="90000"/>
              </a:lnSpc>
            </a:pPr>
            <a:r>
              <a:rPr lang="en-US" altLang="en-US" sz="1800" dirty="0"/>
              <a:t>Gauss’ Law states that the electric flux is proportional to the net charge enclosed by the surface, and the constant of proportionality is </a:t>
            </a:r>
            <a:r>
              <a:rPr lang="en-US" altLang="en-US" sz="1800" dirty="0">
                <a:latin typeface="Symbol" pitchFamily="18" charset="2"/>
              </a:rPr>
              <a:t>e</a:t>
            </a:r>
            <a:r>
              <a:rPr lang="en-US" altLang="en-US" sz="1800" baseline="-25000" dirty="0">
                <a:latin typeface="Symbol" pitchFamily="18" charset="2"/>
              </a:rPr>
              <a:t>0</a:t>
            </a:r>
            <a:r>
              <a:rPr lang="en-US" altLang="en-US" sz="1800" dirty="0"/>
              <a:t>.  In symbols, it is</a:t>
            </a:r>
          </a:p>
          <a:p>
            <a:pPr>
              <a:lnSpc>
                <a:spcPct val="90000"/>
              </a:lnSpc>
            </a:pPr>
            <a:endParaRPr lang="en-US" altLang="en-US" sz="1800" dirty="0"/>
          </a:p>
          <a:p>
            <a:pPr>
              <a:lnSpc>
                <a:spcPct val="90000"/>
              </a:lnSpc>
            </a:pPr>
            <a:endParaRPr lang="en-US" altLang="en-US" sz="1800" dirty="0"/>
          </a:p>
          <a:p>
            <a:pPr>
              <a:lnSpc>
                <a:spcPct val="90000"/>
              </a:lnSpc>
            </a:pPr>
            <a:endParaRPr lang="en-US" altLang="en-US" sz="1800" dirty="0"/>
          </a:p>
          <a:p>
            <a:pPr>
              <a:lnSpc>
                <a:spcPct val="90000"/>
              </a:lnSpc>
            </a:pPr>
            <a:endParaRPr lang="en-US" altLang="en-US" sz="1800" dirty="0"/>
          </a:p>
          <a:p>
            <a:pPr>
              <a:lnSpc>
                <a:spcPct val="90000"/>
              </a:lnSpc>
            </a:pPr>
            <a:r>
              <a:rPr lang="en-US" altLang="en-US" sz="1800" dirty="0"/>
              <a:t>There are three geometries we typically deal with:</a:t>
            </a:r>
          </a:p>
          <a:p>
            <a:pPr>
              <a:lnSpc>
                <a:spcPct val="90000"/>
              </a:lnSpc>
            </a:pPr>
            <a:endParaRPr lang="en-US" altLang="en-US" sz="1800" dirty="0"/>
          </a:p>
        </p:txBody>
      </p:sp>
      <p:graphicFrame>
        <p:nvGraphicFramePr>
          <p:cNvPr id="403463" name="Object 7"/>
          <p:cNvGraphicFramePr>
            <a:graphicFrameLocks noChangeAspect="1"/>
          </p:cNvGraphicFramePr>
          <p:nvPr/>
        </p:nvGraphicFramePr>
        <p:xfrm>
          <a:off x="1752601" y="2438400"/>
          <a:ext cx="1863329" cy="801688"/>
        </p:xfrm>
        <a:graphic>
          <a:graphicData uri="http://schemas.openxmlformats.org/presentationml/2006/ole">
            <mc:AlternateContent xmlns:mc="http://schemas.openxmlformats.org/markup-compatibility/2006">
              <mc:Choice xmlns:v="urn:schemas-microsoft-com:vml" Requires="v">
                <p:oleObj name="Equation" r:id="rId2" imgW="990360" imgH="533160" progId="Equation.3">
                  <p:embed/>
                </p:oleObj>
              </mc:Choice>
              <mc:Fallback>
                <p:oleObj name="Equation" r:id="rId2" imgW="990360" imgH="533160" progId="Equation.3">
                  <p:embed/>
                  <p:pic>
                    <p:nvPicPr>
                      <p:cNvPr id="403463"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2438400"/>
                        <a:ext cx="1863329" cy="801688"/>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26" name="Group 70"/>
          <p:cNvGraphicFramePr>
            <a:graphicFrameLocks noGrp="1"/>
          </p:cNvGraphicFramePr>
          <p:nvPr/>
        </p:nvGraphicFramePr>
        <p:xfrm>
          <a:off x="523876" y="3898900"/>
          <a:ext cx="11223625" cy="2156460"/>
        </p:xfrm>
        <a:graphic>
          <a:graphicData uri="http://schemas.openxmlformats.org/drawingml/2006/table">
            <a:tbl>
              <a:tblPr/>
              <a:tblGrid>
                <a:gridCol w="1524000">
                  <a:extLst>
                    <a:ext uri="{9D8B030D-6E8A-4147-A177-3AD203B41FA5}">
                      <a16:colId xmlns:a16="http://schemas.microsoft.com/office/drawing/2014/main" val="20000"/>
                    </a:ext>
                  </a:extLst>
                </a:gridCol>
                <a:gridCol w="2000250">
                  <a:extLst>
                    <a:ext uri="{9D8B030D-6E8A-4147-A177-3AD203B41FA5}">
                      <a16:colId xmlns:a16="http://schemas.microsoft.com/office/drawing/2014/main" val="20001"/>
                    </a:ext>
                  </a:extLst>
                </a:gridCol>
                <a:gridCol w="2730500">
                  <a:extLst>
                    <a:ext uri="{9D8B030D-6E8A-4147-A177-3AD203B41FA5}">
                      <a16:colId xmlns:a16="http://schemas.microsoft.com/office/drawing/2014/main" val="20002"/>
                    </a:ext>
                  </a:extLst>
                </a:gridCol>
                <a:gridCol w="4968875">
                  <a:extLst>
                    <a:ext uri="{9D8B030D-6E8A-4147-A177-3AD203B41FA5}">
                      <a16:colId xmlns:a16="http://schemas.microsoft.com/office/drawing/2014/main" val="20003"/>
                    </a:ext>
                  </a:extLst>
                </a:gridCol>
              </a:tblGrid>
              <a:tr h="419100">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a:ln>
                            <a:noFill/>
                          </a:ln>
                          <a:solidFill>
                            <a:schemeClr val="tx1"/>
                          </a:solidFill>
                          <a:effectLst/>
                          <a:latin typeface="Tahoma" charset="0"/>
                        </a:rPr>
                        <a:t>Geometry</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a:ln>
                            <a:noFill/>
                          </a:ln>
                          <a:solidFill>
                            <a:schemeClr val="tx1"/>
                          </a:solidFill>
                          <a:effectLst/>
                          <a:latin typeface="Tahoma" charset="0"/>
                        </a:rPr>
                        <a:t>Charge Density</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a:ln>
                            <a:noFill/>
                          </a:ln>
                          <a:solidFill>
                            <a:schemeClr val="tx1"/>
                          </a:solidFill>
                          <a:effectLst/>
                          <a:latin typeface="Tahoma" charset="0"/>
                        </a:rPr>
                        <a:t>Gaussian surface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a:ln>
                            <a:noFill/>
                          </a:ln>
                          <a:solidFill>
                            <a:schemeClr val="tx1"/>
                          </a:solidFill>
                          <a:effectLst/>
                          <a:latin typeface="Tahoma" charset="0"/>
                        </a:rPr>
                        <a:t>Electric field</a:t>
                      </a: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0"/>
                  </a:ext>
                </a:extLst>
              </a:tr>
              <a:tr h="419100">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a:ln>
                            <a:noFill/>
                          </a:ln>
                          <a:solidFill>
                            <a:schemeClr val="tx1"/>
                          </a:solidFill>
                          <a:effectLst/>
                          <a:latin typeface="Tahoma" charset="0"/>
                        </a:rPr>
                        <a:t>Linear</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a:ln>
                            <a:noFill/>
                          </a:ln>
                          <a:solidFill>
                            <a:schemeClr val="tx1"/>
                          </a:solidFill>
                          <a:effectLst/>
                          <a:latin typeface="Symbol" pitchFamily="18" charset="2"/>
                        </a:rPr>
                        <a:t>l </a:t>
                      </a:r>
                      <a:r>
                        <a:rPr kumimoji="0" lang="en-US" altLang="en-US" sz="1600" b="0" i="0" u="none" strike="noStrike" cap="none" normalizeH="0" baseline="0">
                          <a:ln>
                            <a:noFill/>
                          </a:ln>
                          <a:solidFill>
                            <a:schemeClr val="tx1"/>
                          </a:solidFill>
                          <a:effectLst/>
                          <a:latin typeface="Times New Roman" pitchFamily="18" charset="0"/>
                        </a:rPr>
                        <a:t>= </a:t>
                      </a:r>
                      <a:r>
                        <a:rPr kumimoji="0" lang="en-US" altLang="en-US" sz="1600" b="0" i="1" u="none" strike="noStrike" cap="none" normalizeH="0" baseline="0">
                          <a:ln>
                            <a:noFill/>
                          </a:ln>
                          <a:solidFill>
                            <a:schemeClr val="tx1"/>
                          </a:solidFill>
                          <a:effectLst/>
                          <a:latin typeface="Times New Roman" pitchFamily="18" charset="0"/>
                        </a:rPr>
                        <a:t>q/L</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a:ln>
                            <a:noFill/>
                          </a:ln>
                          <a:solidFill>
                            <a:schemeClr val="tx1"/>
                          </a:solidFill>
                          <a:effectLst/>
                          <a:latin typeface="Tahoma" charset="0"/>
                        </a:rPr>
                        <a:t>Cylindrical, with axis along line of charge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endParaRPr kumimoji="0" lang="en-US" altLang="en-US" sz="1600" b="0" i="0" u="none" strike="noStrike" cap="none" normalizeH="0" baseline="0">
                        <a:ln>
                          <a:noFill/>
                        </a:ln>
                        <a:solidFill>
                          <a:schemeClr val="tx1"/>
                        </a:solidFill>
                        <a:effectLst/>
                        <a:latin typeface="Tahoma" charset="0"/>
                      </a:endParaRP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1"/>
                  </a:ext>
                </a:extLst>
              </a:tr>
              <a:tr h="576263">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a:ln>
                            <a:noFill/>
                          </a:ln>
                          <a:solidFill>
                            <a:schemeClr val="tx1"/>
                          </a:solidFill>
                          <a:effectLst/>
                          <a:latin typeface="Tahoma" charset="0"/>
                        </a:rPr>
                        <a:t>Sheet or Plane</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a:ln>
                            <a:noFill/>
                          </a:ln>
                          <a:solidFill>
                            <a:schemeClr val="tx1"/>
                          </a:solidFill>
                          <a:effectLst/>
                          <a:latin typeface="Symbol" pitchFamily="18" charset="2"/>
                        </a:rPr>
                        <a:t>s </a:t>
                      </a:r>
                      <a:r>
                        <a:rPr kumimoji="0" lang="en-US" altLang="en-US" sz="1600" b="0" i="0" u="none" strike="noStrike" cap="none" normalizeH="0" baseline="0">
                          <a:ln>
                            <a:noFill/>
                          </a:ln>
                          <a:solidFill>
                            <a:schemeClr val="tx1"/>
                          </a:solidFill>
                          <a:effectLst/>
                          <a:latin typeface="Times New Roman" pitchFamily="18" charset="0"/>
                        </a:rPr>
                        <a:t>= </a:t>
                      </a:r>
                      <a:r>
                        <a:rPr kumimoji="0" lang="en-US" altLang="en-US" sz="1600" b="0" i="1" u="none" strike="noStrike" cap="none" normalizeH="0" baseline="0">
                          <a:ln>
                            <a:noFill/>
                          </a:ln>
                          <a:solidFill>
                            <a:schemeClr val="tx1"/>
                          </a:solidFill>
                          <a:effectLst/>
                          <a:latin typeface="Times New Roman" pitchFamily="18" charset="0"/>
                        </a:rPr>
                        <a:t>q/A</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a:ln>
                            <a:noFill/>
                          </a:ln>
                          <a:solidFill>
                            <a:schemeClr val="tx1"/>
                          </a:solidFill>
                          <a:effectLst/>
                          <a:latin typeface="Tahoma" charset="0"/>
                        </a:rPr>
                        <a:t>Cylindrical, with axis along 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endParaRPr kumimoji="0" lang="en-US" altLang="en-US" sz="1600" b="0" i="0" u="none" strike="noStrike" cap="none" normalizeH="0" baseline="0">
                        <a:ln>
                          <a:noFill/>
                        </a:ln>
                        <a:solidFill>
                          <a:schemeClr val="tx1"/>
                        </a:solidFill>
                        <a:effectLst/>
                        <a:latin typeface="Tahoma" charset="0"/>
                      </a:endParaRP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2"/>
                  </a:ext>
                </a:extLst>
              </a:tr>
              <a:tr h="482600">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a:ln>
                            <a:noFill/>
                          </a:ln>
                          <a:solidFill>
                            <a:schemeClr val="tx1"/>
                          </a:solidFill>
                          <a:effectLst/>
                          <a:latin typeface="Tahoma" charset="0"/>
                        </a:rPr>
                        <a:t>Spherical</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a:ln>
                            <a:noFill/>
                          </a:ln>
                          <a:solidFill>
                            <a:schemeClr val="tx1"/>
                          </a:solidFill>
                          <a:effectLst/>
                          <a:latin typeface="Symbol" pitchFamily="18" charset="2"/>
                        </a:rPr>
                        <a:t>r</a:t>
                      </a:r>
                      <a:r>
                        <a:rPr kumimoji="0" lang="en-US" altLang="en-US" sz="1600" b="0" i="1" u="none" strike="noStrike" cap="none" normalizeH="0" baseline="0" dirty="0">
                          <a:ln>
                            <a:noFill/>
                          </a:ln>
                          <a:solidFill>
                            <a:schemeClr val="tx1"/>
                          </a:solidFill>
                          <a:effectLst/>
                          <a:latin typeface="Times New Roman" pitchFamily="18" charset="0"/>
                        </a:rPr>
                        <a:t> = q/V</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a:ln>
                            <a:noFill/>
                          </a:ln>
                          <a:solidFill>
                            <a:schemeClr val="tx1"/>
                          </a:solidFill>
                          <a:effectLst/>
                          <a:latin typeface="Tahoma" charset="0"/>
                        </a:rPr>
                        <a:t>Spherical, with center on center of sphere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endParaRPr kumimoji="0" lang="en-US" altLang="en-US" sz="1600" b="0" i="0" u="none" strike="noStrike" cap="none" normalizeH="0" baseline="0" dirty="0">
                        <a:ln>
                          <a:noFill/>
                        </a:ln>
                        <a:solidFill>
                          <a:schemeClr val="tx1"/>
                        </a:solidFill>
                        <a:effectLst/>
                        <a:latin typeface="Tahoma" charset="0"/>
                      </a:endParaRP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3"/>
                  </a:ext>
                </a:extLst>
              </a:tr>
            </a:tbl>
          </a:graphicData>
        </a:graphic>
      </p:graphicFrame>
      <p:grpSp>
        <p:nvGrpSpPr>
          <p:cNvPr id="403537" name="Group 81"/>
          <p:cNvGrpSpPr>
            <a:grpSpLocks/>
          </p:cNvGrpSpPr>
          <p:nvPr/>
        </p:nvGrpSpPr>
        <p:grpSpPr bwMode="auto">
          <a:xfrm>
            <a:off x="7000875" y="4394200"/>
            <a:ext cx="4381500" cy="1614488"/>
            <a:chOff x="2720" y="2584"/>
            <a:chExt cx="2208" cy="1017"/>
          </a:xfrm>
        </p:grpSpPr>
        <p:graphicFrame>
          <p:nvGraphicFramePr>
            <p:cNvPr id="403527" name="Object 71"/>
            <p:cNvGraphicFramePr>
              <a:graphicFrameLocks noChangeAspect="1"/>
            </p:cNvGraphicFramePr>
            <p:nvPr/>
          </p:nvGraphicFramePr>
          <p:xfrm>
            <a:off x="2750" y="2584"/>
            <a:ext cx="432" cy="272"/>
          </p:xfrm>
          <a:graphic>
            <a:graphicData uri="http://schemas.openxmlformats.org/presentationml/2006/ole">
              <mc:AlternateContent xmlns:mc="http://schemas.openxmlformats.org/markup-compatibility/2006">
                <mc:Choice xmlns:v="urn:schemas-microsoft-com:vml" Requires="v">
                  <p:oleObj name="Equation" r:id="rId4" imgW="685800" imgH="431640" progId="Equation.3">
                    <p:embed/>
                  </p:oleObj>
                </mc:Choice>
                <mc:Fallback>
                  <p:oleObj name="Equation" r:id="rId4" imgW="685800" imgH="431640" progId="Equation.3">
                    <p:embed/>
                    <p:pic>
                      <p:nvPicPr>
                        <p:cNvPr id="403527" name="Object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0" y="2584"/>
                          <a:ext cx="432" cy="272"/>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28" name="Object 72"/>
            <p:cNvGraphicFramePr>
              <a:graphicFrameLocks noChangeAspect="1"/>
            </p:cNvGraphicFramePr>
            <p:nvPr/>
          </p:nvGraphicFramePr>
          <p:xfrm>
            <a:off x="2749" y="2948"/>
            <a:ext cx="294" cy="270"/>
          </p:xfrm>
          <a:graphic>
            <a:graphicData uri="http://schemas.openxmlformats.org/presentationml/2006/ole">
              <mc:AlternateContent xmlns:mc="http://schemas.openxmlformats.org/markup-compatibility/2006">
                <mc:Choice xmlns:v="urn:schemas-microsoft-com:vml" Requires="v">
                  <p:oleObj name="Equation" r:id="rId6" imgW="469800" imgH="431640" progId="Equation.3">
                    <p:embed/>
                  </p:oleObj>
                </mc:Choice>
                <mc:Fallback>
                  <p:oleObj name="Equation" r:id="rId6" imgW="469800" imgH="431640" progId="Equation.3">
                    <p:embed/>
                    <p:pic>
                      <p:nvPicPr>
                        <p:cNvPr id="403528" name="Object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9" y="2948"/>
                          <a:ext cx="294" cy="270"/>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29" name="Object 73"/>
            <p:cNvGraphicFramePr>
              <a:graphicFrameLocks noChangeAspect="1"/>
            </p:cNvGraphicFramePr>
            <p:nvPr/>
          </p:nvGraphicFramePr>
          <p:xfrm>
            <a:off x="3894" y="2948"/>
            <a:ext cx="341" cy="270"/>
          </p:xfrm>
          <a:graphic>
            <a:graphicData uri="http://schemas.openxmlformats.org/presentationml/2006/ole">
              <mc:AlternateContent xmlns:mc="http://schemas.openxmlformats.org/markup-compatibility/2006">
                <mc:Choice xmlns:v="urn:schemas-microsoft-com:vml" Requires="v">
                  <p:oleObj name="Equation" r:id="rId8" imgW="545760" imgH="431640" progId="Equation.3">
                    <p:embed/>
                  </p:oleObj>
                </mc:Choice>
                <mc:Fallback>
                  <p:oleObj name="Equation" r:id="rId8" imgW="545760" imgH="431640" progId="Equation.3">
                    <p:embed/>
                    <p:pic>
                      <p:nvPicPr>
                        <p:cNvPr id="403529" name="Object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4" y="2948"/>
                          <a:ext cx="341" cy="270"/>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30" name="Object 74"/>
            <p:cNvGraphicFramePr>
              <a:graphicFrameLocks noChangeAspect="1"/>
            </p:cNvGraphicFramePr>
            <p:nvPr/>
          </p:nvGraphicFramePr>
          <p:xfrm>
            <a:off x="2720" y="3312"/>
            <a:ext cx="472" cy="272"/>
          </p:xfrm>
          <a:graphic>
            <a:graphicData uri="http://schemas.openxmlformats.org/presentationml/2006/ole">
              <mc:AlternateContent xmlns:mc="http://schemas.openxmlformats.org/markup-compatibility/2006">
                <mc:Choice xmlns:v="urn:schemas-microsoft-com:vml" Requires="v">
                  <p:oleObj name="Equation" r:id="rId10" imgW="749160" imgH="431640" progId="Equation.3">
                    <p:embed/>
                  </p:oleObj>
                </mc:Choice>
                <mc:Fallback>
                  <p:oleObj name="Equation" r:id="rId10" imgW="749160" imgH="431640" progId="Equation.3">
                    <p:embed/>
                    <p:pic>
                      <p:nvPicPr>
                        <p:cNvPr id="403530" name="Object 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0" y="3312"/>
                          <a:ext cx="472" cy="272"/>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31" name="Object 75"/>
            <p:cNvGraphicFramePr>
              <a:graphicFrameLocks noChangeAspect="1"/>
            </p:cNvGraphicFramePr>
            <p:nvPr/>
          </p:nvGraphicFramePr>
          <p:xfrm>
            <a:off x="3828" y="3296"/>
            <a:ext cx="628" cy="305"/>
          </p:xfrm>
          <a:graphic>
            <a:graphicData uri="http://schemas.openxmlformats.org/presentationml/2006/ole">
              <mc:AlternateContent xmlns:mc="http://schemas.openxmlformats.org/markup-compatibility/2006">
                <mc:Choice xmlns:v="urn:schemas-microsoft-com:vml" Requires="v">
                  <p:oleObj name="Equation" r:id="rId12" imgW="990360" imgH="482400" progId="Equation.3">
                    <p:embed/>
                  </p:oleObj>
                </mc:Choice>
                <mc:Fallback>
                  <p:oleObj name="Equation" r:id="rId12" imgW="990360" imgH="482400" progId="Equation.3">
                    <p:embed/>
                    <p:pic>
                      <p:nvPicPr>
                        <p:cNvPr id="403531" name="Object 7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8" y="3296"/>
                          <a:ext cx="628" cy="30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3532" name="Text Box 76"/>
            <p:cNvSpPr txBox="1">
              <a:spLocks noChangeArrowheads="1"/>
            </p:cNvSpPr>
            <p:nvPr/>
          </p:nvSpPr>
          <p:spPr bwMode="auto">
            <a:xfrm>
              <a:off x="3255" y="2623"/>
              <a:ext cx="618"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Line of Charge</a:t>
              </a:r>
            </a:p>
          </p:txBody>
        </p:sp>
        <p:sp>
          <p:nvSpPr>
            <p:cNvPr id="403533" name="Text Box 77"/>
            <p:cNvSpPr txBox="1">
              <a:spLocks noChangeArrowheads="1"/>
            </p:cNvSpPr>
            <p:nvPr/>
          </p:nvSpPr>
          <p:spPr bwMode="auto">
            <a:xfrm>
              <a:off x="3117" y="2983"/>
              <a:ext cx="512"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Conducting</a:t>
              </a:r>
            </a:p>
          </p:txBody>
        </p:sp>
        <p:sp>
          <p:nvSpPr>
            <p:cNvPr id="403534" name="Text Box 78"/>
            <p:cNvSpPr txBox="1">
              <a:spLocks noChangeArrowheads="1"/>
            </p:cNvSpPr>
            <p:nvPr/>
          </p:nvSpPr>
          <p:spPr bwMode="auto">
            <a:xfrm>
              <a:off x="4273" y="2983"/>
              <a:ext cx="655"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Nonconducting</a:t>
              </a:r>
            </a:p>
          </p:txBody>
        </p:sp>
        <p:sp>
          <p:nvSpPr>
            <p:cNvPr id="403535" name="Text Box 79"/>
            <p:cNvSpPr txBox="1">
              <a:spLocks noChangeArrowheads="1"/>
            </p:cNvSpPr>
            <p:nvPr/>
          </p:nvSpPr>
          <p:spPr bwMode="auto">
            <a:xfrm>
              <a:off x="3281" y="3347"/>
              <a:ext cx="264"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r </a:t>
              </a:r>
              <a:r>
                <a:rPr lang="en-US" altLang="en-US" sz="1400">
                  <a:sym typeface="Symbol" pitchFamily="18" charset="2"/>
                </a:rPr>
                <a:t> </a:t>
              </a:r>
              <a:r>
                <a:rPr lang="en-US" altLang="en-US" sz="1400"/>
                <a:t>R</a:t>
              </a:r>
            </a:p>
          </p:txBody>
        </p:sp>
        <p:sp>
          <p:nvSpPr>
            <p:cNvPr id="403536" name="Text Box 80"/>
            <p:cNvSpPr txBox="1">
              <a:spLocks noChangeArrowheads="1"/>
            </p:cNvSpPr>
            <p:nvPr/>
          </p:nvSpPr>
          <p:spPr bwMode="auto">
            <a:xfrm>
              <a:off x="4504" y="3349"/>
              <a:ext cx="259"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r &lt; R</a:t>
              </a:r>
            </a:p>
          </p:txBody>
        </p:sp>
      </p:grpSp>
    </p:spTree>
    <p:extLst>
      <p:ext uri="{BB962C8B-B14F-4D97-AF65-F5344CB8AC3E}">
        <p14:creationId xmlns:p14="http://schemas.microsoft.com/office/powerpoint/2010/main" val="36371843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a:t>September 26, 2007</a:t>
            </a:r>
          </a:p>
        </p:txBody>
      </p:sp>
      <p:sp>
        <p:nvSpPr>
          <p:cNvPr id="432130" name="Rectangle 2"/>
          <p:cNvSpPr>
            <a:spLocks noGrp="1" noChangeArrowheads="1"/>
          </p:cNvSpPr>
          <p:nvPr>
            <p:ph type="title"/>
          </p:nvPr>
        </p:nvSpPr>
        <p:spPr>
          <a:xfrm>
            <a:off x="838200" y="365126"/>
            <a:ext cx="10629900" cy="676866"/>
          </a:xfrm>
          <a:solidFill>
            <a:schemeClr val="accent1">
              <a:lumMod val="75000"/>
            </a:schemeClr>
          </a:solidFill>
        </p:spPr>
        <p:txBody>
          <a:bodyPr vert="horz" lIns="91440" tIns="45720" rIns="91440" bIns="45720" rtlCol="0" anchor="ctr">
            <a:normAutofit fontScale="90000"/>
          </a:bodyPr>
          <a:lstStyle/>
          <a:p>
            <a:pPr algn="ctr"/>
            <a:r>
              <a:rPr lang="en-US" altLang="en-US" b="1">
                <a:solidFill>
                  <a:schemeClr val="bg1">
                    <a:lumMod val="95000"/>
                  </a:schemeClr>
                </a:solidFill>
                <a:effectLst>
                  <a:outerShdw blurRad="38100" dist="38100" dir="2700000" algn="tl">
                    <a:srgbClr val="000000">
                      <a:alpha val="43137"/>
                    </a:srgbClr>
                  </a:outerShdw>
                </a:effectLst>
              </a:rPr>
              <a:t>Summary, cont’d</a:t>
            </a:r>
          </a:p>
        </p:txBody>
      </p:sp>
      <p:sp>
        <p:nvSpPr>
          <p:cNvPr id="432131" name="Rectangle 3"/>
          <p:cNvSpPr>
            <a:spLocks noGrp="1" noChangeArrowheads="1"/>
          </p:cNvSpPr>
          <p:nvPr>
            <p:ph type="body" idx="1"/>
          </p:nvPr>
        </p:nvSpPr>
        <p:spPr>
          <a:xfrm>
            <a:off x="609600" y="1219200"/>
            <a:ext cx="10629900" cy="2743200"/>
          </a:xfrm>
        </p:spPr>
        <p:txBody>
          <a:bodyPr/>
          <a:lstStyle/>
          <a:p>
            <a:r>
              <a:rPr lang="en-US" altLang="en-US" sz="2000" dirty="0"/>
              <a:t>The electric field is zero inside a conductor.</a:t>
            </a:r>
          </a:p>
          <a:p>
            <a:r>
              <a:rPr lang="en-US" altLang="en-US" sz="2000" dirty="0"/>
              <a:t>The electric field is zero inside a cavity within a conductor, unless there is a charge inside that is not in contact with the walls.</a:t>
            </a:r>
          </a:p>
          <a:p>
            <a:r>
              <a:rPr lang="en-US" altLang="en-US" sz="2000" dirty="0"/>
              <a:t>The electric field at the surface of a conductor is always perpendicular to that surface.</a:t>
            </a:r>
          </a:p>
          <a:p>
            <a:r>
              <a:rPr lang="en-US" altLang="en-US" sz="2000" dirty="0"/>
              <a:t>Note, none of this is true for insulators.</a:t>
            </a:r>
            <a:endParaRPr lang="en-US" altLang="en-US" sz="1800" dirty="0"/>
          </a:p>
        </p:txBody>
      </p:sp>
    </p:spTree>
    <p:extLst>
      <p:ext uri="{BB962C8B-B14F-4D97-AF65-F5344CB8AC3E}">
        <p14:creationId xmlns:p14="http://schemas.microsoft.com/office/powerpoint/2010/main" val="1156998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82626" y="304811"/>
            <a:ext cx="10075233" cy="715962"/>
          </a:xfrm>
          <a:solidFill>
            <a:schemeClr val="accent1">
              <a:lumMod val="75000"/>
            </a:schemeClr>
          </a:solidFill>
        </p:spPr>
        <p:txBody>
          <a:bodyPr vert="horz" lIns="91440" tIns="45720" rIns="91440" bIns="45720" rtlCol="0" anchor="ctr">
            <a:normAutofit/>
          </a:bodyPr>
          <a:lstStyle/>
          <a:p>
            <a:pPr algn="ctr"/>
            <a:r>
              <a:rPr lang="en-US" altLang="en-US" b="1" dirty="0">
                <a:solidFill>
                  <a:schemeClr val="bg1">
                    <a:lumMod val="95000"/>
                  </a:schemeClr>
                </a:solidFill>
                <a:effectLst>
                  <a:outerShdw blurRad="38100" dist="38100" dir="2700000" algn="tl">
                    <a:srgbClr val="000000">
                      <a:alpha val="43137"/>
                    </a:srgbClr>
                  </a:outerShdw>
                </a:effectLst>
              </a:rPr>
              <a:t>Charging by Induction</a:t>
            </a:r>
          </a:p>
        </p:txBody>
      </p:sp>
      <p:sp>
        <p:nvSpPr>
          <p:cNvPr id="141315" name="Rectangle 3"/>
          <p:cNvSpPr>
            <a:spLocks noGrp="1" noChangeArrowheads="1"/>
          </p:cNvSpPr>
          <p:nvPr>
            <p:ph type="body" sz="half" idx="1"/>
          </p:nvPr>
        </p:nvSpPr>
        <p:spPr>
          <a:xfrm>
            <a:off x="933893" y="1219200"/>
            <a:ext cx="7143750" cy="5638800"/>
          </a:xfrm>
        </p:spPr>
        <p:txBody>
          <a:bodyPr/>
          <a:lstStyle/>
          <a:p>
            <a:pPr eaLnBrk="1" hangingPunct="1">
              <a:lnSpc>
                <a:spcPct val="90000"/>
              </a:lnSpc>
            </a:pPr>
            <a:r>
              <a:rPr lang="en-US" altLang="en-US" dirty="0"/>
              <a:t>A negatively charged rubber rod is </a:t>
            </a:r>
            <a:r>
              <a:rPr lang="en-US" altLang="en-US" dirty="0">
                <a:solidFill>
                  <a:schemeClr val="hlink"/>
                </a:solidFill>
              </a:rPr>
              <a:t>brought near</a:t>
            </a:r>
            <a:r>
              <a:rPr lang="en-US" altLang="en-US" dirty="0"/>
              <a:t> an uncharged sphere</a:t>
            </a:r>
          </a:p>
          <a:p>
            <a:pPr eaLnBrk="1" hangingPunct="1">
              <a:lnSpc>
                <a:spcPct val="90000"/>
              </a:lnSpc>
              <a:buFontTx/>
              <a:buNone/>
            </a:pPr>
            <a:endParaRPr lang="en-US" altLang="en-US" dirty="0"/>
          </a:p>
          <a:p>
            <a:pPr eaLnBrk="1" hangingPunct="1">
              <a:lnSpc>
                <a:spcPct val="90000"/>
              </a:lnSpc>
            </a:pPr>
            <a:r>
              <a:rPr lang="en-US" altLang="en-US" dirty="0"/>
              <a:t>The charges in the sphere are </a:t>
            </a:r>
            <a:r>
              <a:rPr lang="en-US" altLang="en-US" dirty="0">
                <a:solidFill>
                  <a:schemeClr val="hlink"/>
                </a:solidFill>
              </a:rPr>
              <a:t>redistributed</a:t>
            </a:r>
            <a:r>
              <a:rPr lang="en-US" altLang="en-US" dirty="0"/>
              <a:t> (some of the electrons in the sphere are repelled from the electrons in the rod)</a:t>
            </a:r>
          </a:p>
          <a:p>
            <a:pPr eaLnBrk="1" hangingPunct="1">
              <a:lnSpc>
                <a:spcPct val="90000"/>
              </a:lnSpc>
              <a:buFontTx/>
              <a:buNone/>
            </a:pPr>
            <a:endParaRPr lang="en-US" altLang="en-US" dirty="0"/>
          </a:p>
          <a:p>
            <a:pPr eaLnBrk="1" hangingPunct="1">
              <a:lnSpc>
                <a:spcPct val="90000"/>
              </a:lnSpc>
            </a:pPr>
            <a:r>
              <a:rPr lang="en-US" altLang="en-US" dirty="0"/>
              <a:t>The region of the sphere nearest the negatively charged rod has an </a:t>
            </a:r>
            <a:r>
              <a:rPr lang="en-US" altLang="en-US" dirty="0">
                <a:solidFill>
                  <a:schemeClr val="hlink"/>
                </a:solidFill>
              </a:rPr>
              <a:t>excess of positive charge</a:t>
            </a:r>
            <a:r>
              <a:rPr lang="en-US" altLang="en-US" dirty="0"/>
              <a:t> because of the migration of electrons away from this location</a:t>
            </a:r>
          </a:p>
        </p:txBody>
      </p:sp>
      <p:graphicFrame>
        <p:nvGraphicFramePr>
          <p:cNvPr id="141316" name="Object 4"/>
          <p:cNvGraphicFramePr>
            <a:graphicFrameLocks noChangeAspect="1"/>
          </p:cNvGraphicFramePr>
          <p:nvPr>
            <p:extLst>
              <p:ext uri="{D42A27DB-BD31-4B8C-83A1-F6EECF244321}">
                <p14:modId xmlns:p14="http://schemas.microsoft.com/office/powerpoint/2010/main" val="1130074533"/>
              </p:ext>
            </p:extLst>
          </p:nvPr>
        </p:nvGraphicFramePr>
        <p:xfrm>
          <a:off x="9175933" y="2204489"/>
          <a:ext cx="1577579" cy="1295400"/>
        </p:xfrm>
        <a:graphic>
          <a:graphicData uri="http://schemas.openxmlformats.org/presentationml/2006/ole">
            <mc:AlternateContent xmlns:mc="http://schemas.openxmlformats.org/markup-compatibility/2006">
              <mc:Choice xmlns:v="urn:schemas-microsoft-com:vml" Requires="v">
                <p:oleObj name="Photo Editor Photo" r:id="rId2" imgW="7039958" imgH="7228571" progId="MSPhotoEd.3">
                  <p:embed/>
                </p:oleObj>
              </mc:Choice>
              <mc:Fallback>
                <p:oleObj name="Photo Editor Photo" r:id="rId2" imgW="7039958" imgH="7228571" progId="MSPhotoEd.3">
                  <p:embed/>
                  <p:pic>
                    <p:nvPicPr>
                      <p:cNvPr id="14131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933" y="2204489"/>
                        <a:ext cx="157757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17" name="Object 5"/>
          <p:cNvGraphicFramePr>
            <a:graphicFrameLocks noChangeAspect="1"/>
          </p:cNvGraphicFramePr>
          <p:nvPr>
            <p:extLst>
              <p:ext uri="{D42A27DB-BD31-4B8C-83A1-F6EECF244321}">
                <p14:modId xmlns:p14="http://schemas.microsoft.com/office/powerpoint/2010/main" val="2412908185"/>
              </p:ext>
            </p:extLst>
          </p:nvPr>
        </p:nvGraphicFramePr>
        <p:xfrm>
          <a:off x="7842399" y="3576089"/>
          <a:ext cx="2952750" cy="1371600"/>
        </p:xfrm>
        <a:graphic>
          <a:graphicData uri="http://schemas.openxmlformats.org/presentationml/2006/ole">
            <mc:AlternateContent xmlns:mc="http://schemas.openxmlformats.org/markup-compatibility/2006">
              <mc:Choice xmlns:v="urn:schemas-microsoft-com:vml" Requires="v">
                <p:oleObj name="Photo Editor Photo" r:id="rId4" imgW="9523810" imgH="5533333" progId="MSPhotoEd.3">
                  <p:embed/>
                </p:oleObj>
              </mc:Choice>
              <mc:Fallback>
                <p:oleObj name="Photo Editor Photo" r:id="rId4" imgW="9523810" imgH="5533333" progId="MSPhotoEd.3">
                  <p:embed/>
                  <p:pic>
                    <p:nvPicPr>
                      <p:cNvPr id="14131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2399" y="3576089"/>
                        <a:ext cx="29527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3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3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13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1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576</TotalTime>
  <Words>4984</Words>
  <Application>Microsoft Office PowerPoint</Application>
  <PresentationFormat>Widescreen</PresentationFormat>
  <Paragraphs>501</Paragraphs>
  <Slides>86</Slides>
  <Notes>28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86</vt:i4>
      </vt:variant>
    </vt:vector>
  </HeadingPairs>
  <TitlesOfParts>
    <vt:vector size="99" baseType="lpstr">
      <vt:lpstr>Arial</vt:lpstr>
      <vt:lpstr>Calibri</vt:lpstr>
      <vt:lpstr>Calibri Light</vt:lpstr>
      <vt:lpstr>Cambria Math</vt:lpstr>
      <vt:lpstr>Garamond</vt:lpstr>
      <vt:lpstr>Symbol</vt:lpstr>
      <vt:lpstr>Tahoma</vt:lpstr>
      <vt:lpstr>Times New Roman</vt:lpstr>
      <vt:lpstr>Wingdings</vt:lpstr>
      <vt:lpstr>Office Theme</vt:lpstr>
      <vt:lpstr>Photo Editor Photo</vt:lpstr>
      <vt:lpstr>Equation</vt:lpstr>
      <vt:lpstr>公式</vt:lpstr>
      <vt:lpstr>Electric Fields and Gauss’s Law</vt:lpstr>
      <vt:lpstr>Properties of Electric Charges</vt:lpstr>
      <vt:lpstr>PowerPoint Presentation</vt:lpstr>
      <vt:lpstr>PowerPoint Presentation</vt:lpstr>
      <vt:lpstr>PowerPoint Presentation</vt:lpstr>
      <vt:lpstr>Properties of Electric Charges</vt:lpstr>
      <vt:lpstr>Quantization of Electric Charges</vt:lpstr>
      <vt:lpstr>Particle Summary</vt:lpstr>
      <vt:lpstr>Charging by Induction</vt:lpstr>
      <vt:lpstr>Charging by Induction</vt:lpstr>
      <vt:lpstr>Charging by Induction</vt:lpstr>
      <vt:lpstr>Charging by Conduction</vt:lpstr>
      <vt:lpstr>Charge Rearrangement in  Insulators (Polarization)</vt:lpstr>
      <vt:lpstr>Coulomb’s Law </vt:lpstr>
      <vt:lpstr>Electric Forces</vt:lpstr>
      <vt:lpstr>Vector Nature of Electric Forces</vt:lpstr>
      <vt:lpstr>Vector Nature of Electrical Forces, cont.</vt:lpstr>
      <vt:lpstr>Vector Nature of Electrical Forces, 3</vt:lpstr>
      <vt:lpstr>Multiple Charges</vt:lpstr>
      <vt:lpstr>Problem: Superposition Principle</vt:lpstr>
      <vt:lpstr>Problem: Superposition Principle</vt:lpstr>
      <vt:lpstr>Practice Problem</vt:lpstr>
      <vt:lpstr>PowerPoint Presentation</vt:lpstr>
      <vt:lpstr>Practice Problem</vt:lpstr>
      <vt:lpstr>Problem: Where is the net force is zero?</vt:lpstr>
      <vt:lpstr>Problem: Where is the net force is zero?</vt:lpstr>
      <vt:lpstr>Problem : Find the charge on the spheres </vt:lpstr>
      <vt:lpstr>Free Body Diagram </vt:lpstr>
      <vt:lpstr>Free Body Diagram </vt:lpstr>
      <vt:lpstr>Electric Field</vt:lpstr>
      <vt:lpstr>Electric Field</vt:lpstr>
      <vt:lpstr>Direction of Electric Field</vt:lpstr>
      <vt:lpstr>Relationship Between F and E</vt:lpstr>
      <vt:lpstr>Electric Field, Vector Form</vt:lpstr>
      <vt:lpstr>Superposition of Electric Fields</vt:lpstr>
      <vt:lpstr>Problem : Electric Field Due to Two Charges </vt:lpstr>
      <vt:lpstr>Problem : Electric Field Due to Two Charges </vt:lpstr>
      <vt:lpstr>Problem : Electric Field Due to Two Charges </vt:lpstr>
      <vt:lpstr>Problem : Electric Field Due to Two Charges </vt:lpstr>
      <vt:lpstr>Electric Field – Continuous Charge Distribution</vt:lpstr>
      <vt:lpstr>Continuous Charge Distributions</vt:lpstr>
      <vt:lpstr>Charge Densities</vt:lpstr>
      <vt:lpstr>Amount of Charge in a Small Volume</vt:lpstr>
      <vt:lpstr>Solving Problems: Electric Forces and Electric Fields</vt:lpstr>
      <vt:lpstr>Solving Problems with Electric Forces and Electric Fields</vt:lpstr>
      <vt:lpstr>The Electric Field Due to a Charged Rod</vt:lpstr>
      <vt:lpstr>Example.  Charged Ring</vt:lpstr>
      <vt:lpstr>Example.  Charged Ring</vt:lpstr>
      <vt:lpstr>Problem :The Electric Field of a Uniformly charged Disk</vt:lpstr>
      <vt:lpstr>Practice Problem: </vt:lpstr>
      <vt:lpstr>Practice Problem </vt:lpstr>
      <vt:lpstr>Electric Field Lines</vt:lpstr>
      <vt:lpstr>Electric Field Lines, General</vt:lpstr>
      <vt:lpstr>PowerPoint Presentation</vt:lpstr>
      <vt:lpstr>Electric Field Line Patterns</vt:lpstr>
      <vt:lpstr>Electric Field Line Patterns</vt:lpstr>
      <vt:lpstr>Rules for Drawing Electric Field Lines</vt:lpstr>
      <vt:lpstr>Motion of Charged Particles</vt:lpstr>
      <vt:lpstr>Problem (9): An Accelerating Positive Charge </vt:lpstr>
      <vt:lpstr>Example 23.10 </vt:lpstr>
      <vt:lpstr>Example 23.10 </vt:lpstr>
      <vt:lpstr>PowerPoint Presentation</vt:lpstr>
      <vt:lpstr>Practice Problem:</vt:lpstr>
      <vt:lpstr>Practice Problem:</vt:lpstr>
      <vt:lpstr>PowerPoint Presentation</vt:lpstr>
      <vt:lpstr>PowerPoint Presentation</vt:lpstr>
      <vt:lpstr>Electric Flux</vt:lpstr>
      <vt:lpstr>Electric Flux, General Area</vt:lpstr>
      <vt:lpstr>Electric Flux, Interpreting the Equation</vt:lpstr>
      <vt:lpstr>Electric Flux through open surface </vt:lpstr>
      <vt:lpstr>Flux of Electric Field (Closed Surface)</vt:lpstr>
      <vt:lpstr>Summary of Electric Flux</vt:lpstr>
      <vt:lpstr>Gauss’s Law – General </vt:lpstr>
      <vt:lpstr>Gauss’ Law</vt:lpstr>
      <vt:lpstr>CONCEPTUAL EXAMPLE 2 4 . 2  Flux Due to a Point Charge</vt:lpstr>
      <vt:lpstr>EXAMPLE 2 4 . 3: Application’s of Gauss’s law</vt:lpstr>
      <vt:lpstr>EXAMPLE 2 4 . 3: Application’s of Gauss’s law</vt:lpstr>
      <vt:lpstr>EXAMPLE 2 4 . 3: Application’s of Gauss’s law</vt:lpstr>
      <vt:lpstr>Example .  Uniformly Charged Sphere</vt:lpstr>
      <vt:lpstr>Example: Hollow Spherical Shell</vt:lpstr>
      <vt:lpstr>Electric Field of a Charged Thin Spherical Shell</vt:lpstr>
      <vt:lpstr>Example 21.4.  Infinite Line of Charge</vt:lpstr>
      <vt:lpstr>Electric Field of a Nonconducting Plane Sheet of Charge</vt:lpstr>
      <vt:lpstr>Parallel Plate Capacitor</vt:lpstr>
      <vt:lpstr>Summary</vt:lpstr>
      <vt:lpstr>Summary,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23 and 24 Electric Fields and Gauss’s Law </dc:title>
  <dc:creator>mustafa haider</dc:creator>
  <cp:lastModifiedBy>mustafa haider</cp:lastModifiedBy>
  <cp:revision>20</cp:revision>
  <dcterms:created xsi:type="dcterms:W3CDTF">2020-12-17T06:04:53Z</dcterms:created>
  <dcterms:modified xsi:type="dcterms:W3CDTF">2021-01-06T15:57:47Z</dcterms:modified>
</cp:coreProperties>
</file>